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1" r:id="rId3"/>
    <p:sldId id="258" r:id="rId4"/>
    <p:sldId id="267" r:id="rId5"/>
    <p:sldId id="274" r:id="rId6"/>
    <p:sldId id="273" r:id="rId7"/>
    <p:sldId id="262" r:id="rId8"/>
    <p:sldId id="294" r:id="rId9"/>
    <p:sldId id="263" r:id="rId10"/>
    <p:sldId id="289" r:id="rId11"/>
    <p:sldId id="265" r:id="rId12"/>
    <p:sldId id="275" r:id="rId13"/>
    <p:sldId id="270" r:id="rId14"/>
    <p:sldId id="276" r:id="rId15"/>
    <p:sldId id="283" r:id="rId16"/>
    <p:sldId id="264" r:id="rId17"/>
    <p:sldId id="286" r:id="rId18"/>
    <p:sldId id="284" r:id="rId19"/>
    <p:sldId id="287" r:id="rId20"/>
    <p:sldId id="271" r:id="rId21"/>
    <p:sldId id="277" r:id="rId22"/>
    <p:sldId id="279" r:id="rId23"/>
    <p:sldId id="281" r:id="rId24"/>
    <p:sldId id="280" r:id="rId25"/>
    <p:sldId id="290" r:id="rId26"/>
    <p:sldId id="291" r:id="rId27"/>
    <p:sldId id="266" r:id="rId28"/>
    <p:sldId id="288" r:id="rId29"/>
    <p:sldId id="295" r:id="rId30"/>
    <p:sldId id="299" r:id="rId31"/>
    <p:sldId id="303" r:id="rId32"/>
    <p:sldId id="296" r:id="rId33"/>
    <p:sldId id="259" r:id="rId34"/>
    <p:sldId id="292" r:id="rId35"/>
    <p:sldId id="293" r:id="rId36"/>
    <p:sldId id="298" r:id="rId37"/>
    <p:sldId id="300" r:id="rId38"/>
    <p:sldId id="301" r:id="rId39"/>
    <p:sldId id="302" r:id="rId40"/>
    <p:sldId id="304" r:id="rId41"/>
    <p:sldId id="268" r:id="rId42"/>
    <p:sldId id="260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55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BB762-536D-4C4F-8184-0869CB08AC33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49251-3499-46CE-9D92-CE44D47796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5294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E39D7-028A-4A30-B156-AC8D8A3FE40A}" type="datetimeFigureOut">
              <a:rPr lang="de-DE" smtClean="0"/>
              <a:t>30.05.2022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51002-A316-4F65-AF79-7B3A58889C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259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98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403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4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81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12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9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5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9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363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13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018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1002-A316-4F65-AF79-7B3A58889C0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10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02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65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14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35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88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54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4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93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81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64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6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B294-0700-4C43-9E9C-5DB4CA100B8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96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venturesincre.com/product/a-cre-geocoding-excel-add-in/" TargetMode="External"/><Relationship Id="rId3" Type="http://schemas.openxmlformats.org/officeDocument/2006/relationships/hyperlink" Target="https://www.mkrgeo-blog.com/the-costless-way-to-geocoding-addresses-in-excel/" TargetMode="External"/><Relationship Id="rId7" Type="http://schemas.openxmlformats.org/officeDocument/2006/relationships/hyperlink" Target="https://github.com/gramener/geocode-exc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xcelgeocodingtool.com/" TargetMode="External"/><Relationship Id="rId5" Type="http://schemas.openxmlformats.org/officeDocument/2006/relationships/image" Target="../media/image13.png"/><Relationship Id="rId10" Type="http://schemas.openxmlformats.org/officeDocument/2006/relationships/hyperlink" Target="https://www.mkrgeo-blog.com/the-costless-way-to-geocoding-addresses-in-excel-part-3-bulk-data-geocoding-with-nominatim-and-others-geocoding-tools/" TargetMode="External"/><Relationship Id="rId4" Type="http://schemas.openxmlformats.org/officeDocument/2006/relationships/hyperlink" Target="https://en.wikipedia.org/wiki/Visual_Basic_for_Applications" TargetMode="External"/><Relationship Id="rId9" Type="http://schemas.openxmlformats.org/officeDocument/2006/relationships/hyperlink" Target="https://grindgis.com/software/microsoft-excel/geocoding-excel-and-goog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minatim.org/" TargetMode="External"/><Relationship Id="rId2" Type="http://schemas.openxmlformats.org/officeDocument/2006/relationships/hyperlink" Target="https://github.com/nirv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docs.qgis.org/latest/en/docs/user_manual/processing_algs/qgis/vectorgeneral.html#batch-nominatim-geocoder" TargetMode="External"/><Relationship Id="rId4" Type="http://schemas.openxmlformats.org/officeDocument/2006/relationships/hyperlink" Target="https://www.qgis.org/en/site/forusers/visualchangelog320/index.html#feature-nominatim-geocoder-integr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aga-gis.sourceforge.io/saga_tool_doc/7.8.2/io_webservices_0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hyperlink" Target="https://plugins.qgis.org/plugins/tags/geocoder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hyperlink" Target="https://plugins.qgis.org/plugins/tags/geocode/" TargetMode="Externa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hyperlink" Target="https://plugins.qgis.org/plugins/tags/address_2/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14.png"/><Relationship Id="rId4" Type="http://schemas.openxmlformats.org/officeDocument/2006/relationships/hyperlink" Target="https://plugins.qgis.org/plugins/tags/geocoding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lugins.qgis.org/plugins/geopunt4Qgis/" TargetMode="External"/><Relationship Id="rId13" Type="http://schemas.openxmlformats.org/officeDocument/2006/relationships/hyperlink" Target="https://plugins.qgis.org/plugins/travel_time_platform_plugin/" TargetMode="External"/><Relationship Id="rId18" Type="http://schemas.openxmlformats.org/officeDocument/2006/relationships/hyperlink" Target="https://developers.google.com/maps/documentation/geocoding/" TargetMode="External"/><Relationship Id="rId3" Type="http://schemas.openxmlformats.org/officeDocument/2006/relationships/hyperlink" Target="https://plugins.qgis.org/plugins/mmqgis/" TargetMode="External"/><Relationship Id="rId21" Type="http://schemas.openxmlformats.org/officeDocument/2006/relationships/hyperlink" Target="https://adresse.data.gouv.fr/api-doc/adresse" TargetMode="External"/><Relationship Id="rId7" Type="http://schemas.openxmlformats.org/officeDocument/2006/relationships/hyperlink" Target="https://www.maptiler.com/qgis-plugin/" TargetMode="External"/><Relationship Id="rId12" Type="http://schemas.openxmlformats.org/officeDocument/2006/relationships/hyperlink" Target="https://plugins.qgis.org/plugins/nominatim_locator_filter/" TargetMode="External"/><Relationship Id="rId17" Type="http://schemas.openxmlformats.org/officeDocument/2006/relationships/hyperlink" Target="https://plugins.qgis.org/plugins/google_maps_geocoder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developer.here.com/documentation/geocoding-search-api/dev_guide/index.html" TargetMode="External"/><Relationship Id="rId20" Type="http://schemas.openxmlformats.org/officeDocument/2006/relationships/hyperlink" Target="https://oslandia.gitlab.io/qgis/french_locator_filter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lugins.qgis.org/plugins/qgis-maptiler-plugin/" TargetMode="External"/><Relationship Id="rId11" Type="http://schemas.openxmlformats.org/officeDocument/2006/relationships/hyperlink" Target="https://dawadocs.dataforsyningen.dk/dok/api" TargetMode="External"/><Relationship Id="rId5" Type="http://schemas.openxmlformats.org/officeDocument/2006/relationships/hyperlink" Target="https://plugins.qgis.org/plugins/GeoCoding/" TargetMode="External"/><Relationship Id="rId15" Type="http://schemas.openxmlformats.org/officeDocument/2006/relationships/hyperlink" Target="https://plugins.qgis.org/plugins/Hqgis/" TargetMode="External"/><Relationship Id="rId10" Type="http://schemas.openxmlformats.org/officeDocument/2006/relationships/hyperlink" Target="https://plugins.qgis.org/plugins/geosearch_dk/" TargetMode="External"/><Relationship Id="rId19" Type="http://schemas.openxmlformats.org/officeDocument/2006/relationships/hyperlink" Target="https://plugins.qgis.org/plugins/french_locator_filter/" TargetMode="External"/><Relationship Id="rId4" Type="http://schemas.openxmlformats.org/officeDocument/2006/relationships/hyperlink" Target="https://michaelminn.com/linux/mmqgis/" TargetMode="External"/><Relationship Id="rId9" Type="http://schemas.openxmlformats.org/officeDocument/2006/relationships/hyperlink" Target="https://www.geopunt.be/over-geopunt/faq/plug-in" TargetMode="External"/><Relationship Id="rId14" Type="http://schemas.openxmlformats.org/officeDocument/2006/relationships/hyperlink" Target="https://docs.traveltime.com/qgis/about/reference-manua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lugins.qgis.org/plugins/french_address/" TargetMode="External"/><Relationship Id="rId13" Type="http://schemas.openxmlformats.org/officeDocument/2006/relationships/hyperlink" Target="https://plugins.qgis.org/plugins/geobarcelona/" TargetMode="External"/><Relationship Id="rId3" Type="http://schemas.openxmlformats.org/officeDocument/2006/relationships/hyperlink" Target="https://plugins.qgis.org/plugins/pdok_locatieserver_locator_filter/" TargetMode="External"/><Relationship Id="rId7" Type="http://schemas.openxmlformats.org/officeDocument/2006/relationships/hyperlink" Target="https://plugins.qgis.org/plugins/PeliasGeocoding/" TargetMode="External"/><Relationship Id="rId12" Type="http://schemas.openxmlformats.org/officeDocument/2006/relationships/hyperlink" Target="https://gdz.bkg.bund.de/index.php/default/webanwendungen/bkg-geocoder.html" TargetMode="External"/><Relationship Id="rId17" Type="http://schemas.openxmlformats.org/officeDocument/2006/relationships/hyperlink" Target="https://plugins.qgis.org/plugins/SgmExpressionFunctions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dawadocs.dataforsyningen.dk/dok/api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dresse.data.gouv.fr/api-doc/adresse" TargetMode="External"/><Relationship Id="rId11" Type="http://schemas.openxmlformats.org/officeDocument/2006/relationships/hyperlink" Target="https://gdz.bkg.bund.de/index.php/default/qgis-bkg-geocoder.html" TargetMode="External"/><Relationship Id="rId5" Type="http://schemas.openxmlformats.org/officeDocument/2006/relationships/hyperlink" Target="https://plugins.qgis.org/plugins/gban/" TargetMode="External"/><Relationship Id="rId15" Type="http://schemas.openxmlformats.org/officeDocument/2006/relationships/hyperlink" Target="https://plugins.qgis.org/plugins/AddressToolsDK/" TargetMode="External"/><Relationship Id="rId10" Type="http://schemas.openxmlformats.org/officeDocument/2006/relationships/hyperlink" Target="http://services.gugik.gov.pl/uug/" TargetMode="External"/><Relationship Id="rId4" Type="http://schemas.openxmlformats.org/officeDocument/2006/relationships/hyperlink" Target="https://www.pdok.nl/pdok-locatieserver" TargetMode="External"/><Relationship Id="rId9" Type="http://schemas.openxmlformats.org/officeDocument/2006/relationships/hyperlink" Target="https://plugins.qgis.org/plugins/geokodowanie_adresow/" TargetMode="External"/><Relationship Id="rId14" Type="http://schemas.openxmlformats.org/officeDocument/2006/relationships/hyperlink" Target="https://w33.bcn.cat/GeoBc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lugins.qgis.org/plugins/placekey/" TargetMode="External"/><Relationship Id="rId13" Type="http://schemas.openxmlformats.org/officeDocument/2006/relationships/hyperlink" Target="https://search.geobasis-bb.de/" TargetMode="External"/><Relationship Id="rId3" Type="http://schemas.openxmlformats.org/officeDocument/2006/relationships/hyperlink" Target="https://plugins.qgis.org/plugins/addresssearch/" TargetMode="External"/><Relationship Id="rId7" Type="http://schemas.openxmlformats.org/officeDocument/2006/relationships/hyperlink" Target="https://plugins.qgis.org/plugins/QGISDigitransitGeocoding-master/" TargetMode="External"/><Relationship Id="rId12" Type="http://schemas.openxmlformats.org/officeDocument/2006/relationships/hyperlink" Target="https://plugins.qgis.org/plugins/qgs-gazetteer-b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tomtom.com/search-api/documentation/product-information/introduction" TargetMode="External"/><Relationship Id="rId11" Type="http://schemas.openxmlformats.org/officeDocument/2006/relationships/hyperlink" Target="https://developer.what3words.com/tools/gis-extensions/qgis" TargetMode="External"/><Relationship Id="rId5" Type="http://schemas.openxmlformats.org/officeDocument/2006/relationships/hyperlink" Target="https://plugins.qgis.org/plugins/tomtom_locator_filter/" TargetMode="External"/><Relationship Id="rId15" Type="http://schemas.openxmlformats.org/officeDocument/2006/relationships/hyperlink" Target="https://geoportaal.maaamet.ee/eng/Services/In-ADS-p660.html" TargetMode="External"/><Relationship Id="rId10" Type="http://schemas.openxmlformats.org/officeDocument/2006/relationships/hyperlink" Target="https://plugins.qgis.org/plugins/what3words/" TargetMode="External"/><Relationship Id="rId4" Type="http://schemas.openxmlformats.org/officeDocument/2006/relationships/hyperlink" Target="https://osdatahub.os.uk/" TargetMode="External"/><Relationship Id="rId9" Type="http://schemas.openxmlformats.org/officeDocument/2006/relationships/hyperlink" Target="https://www.placekey.io/" TargetMode="External"/><Relationship Id="rId14" Type="http://schemas.openxmlformats.org/officeDocument/2006/relationships/hyperlink" Target="https://plugins.qgis.org/plugins/in_ad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gis.org/pyqgis/master/core/QgsNominatimGeocoder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gis.org/en/site/forusers/visualchangelog318/index.html#feature-nominatim-geocoder-api" TargetMode="External"/><Relationship Id="rId5" Type="http://schemas.openxmlformats.org/officeDocument/2006/relationships/hyperlink" Target="https://github.com/nirvn" TargetMode="External"/><Relationship Id="rId4" Type="http://schemas.openxmlformats.org/officeDocument/2006/relationships/hyperlink" Target="https://qgis.org/pyqgis/master/core/QgsGoogleMapsGeocoder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api.qgis.org/api/group__core.html" TargetMode="External"/><Relationship Id="rId7" Type="http://schemas.openxmlformats.org/officeDocument/2006/relationships/hyperlink" Target="https://api.qgis.org/api/classQgsAbstractGeocoderLocatorFilter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qgis.org/api/classQgsGeocoderLocatorFilter.html" TargetMode="External"/><Relationship Id="rId5" Type="http://schemas.openxmlformats.org/officeDocument/2006/relationships/hyperlink" Target="https://api.qgis.org/api/classQgsCoordinateTransformContext.html" TargetMode="External"/><Relationship Id="rId4" Type="http://schemas.openxmlformats.org/officeDocument/2006/relationships/hyperlink" Target="https://api.qgis.org/api/classQgsGeocoderContext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omasG7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gis.stackexchange.com/questions/250385/geocoding-address-involving-non-ascii-characters-in-pyqgi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stackexchange.com/questions/427212/geocoding-address-in-attribute-table-with-pyqgi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44.png"/><Relationship Id="rId4" Type="http://schemas.openxmlformats.org/officeDocument/2006/relationships/hyperlink" Target="https://www.flaticon.com/packs/seo-6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I" TargetMode="External"/><Relationship Id="rId13" Type="http://schemas.openxmlformats.org/officeDocument/2006/relationships/image" Target="../media/image39.png"/><Relationship Id="rId18" Type="http://schemas.openxmlformats.org/officeDocument/2006/relationships/image" Target="../media/image48.png"/><Relationship Id="rId26" Type="http://schemas.openxmlformats.org/officeDocument/2006/relationships/hyperlink" Target="https://positionstack.com/" TargetMode="External"/><Relationship Id="rId3" Type="http://schemas.openxmlformats.org/officeDocument/2006/relationships/hyperlink" Target="https://developers.arcgis.com/documentation/mapping-apis-and-services/search/" TargetMode="External"/><Relationship Id="rId21" Type="http://schemas.openxmlformats.org/officeDocument/2006/relationships/image" Target="../media/image51.jpg"/><Relationship Id="rId7" Type="http://schemas.openxmlformats.org/officeDocument/2006/relationships/hyperlink" Target="https://docs.mapbox.com/playground/geocoding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47.png"/><Relationship Id="rId25" Type="http://schemas.openxmlformats.org/officeDocument/2006/relationships/hyperlink" Target="https://openweathermap.org/api/geocoding-api" TargetMode="External"/><Relationship Id="rId2" Type="http://schemas.openxmlformats.org/officeDocument/2006/relationships/hyperlink" Target="https://developers.google.com/maps/documentation/geocoding" TargetMode="External"/><Relationship Id="rId16" Type="http://schemas.openxmlformats.org/officeDocument/2006/relationships/image" Target="../media/image42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here.com/c/geocoding" TargetMode="External"/><Relationship Id="rId11" Type="http://schemas.openxmlformats.org/officeDocument/2006/relationships/image" Target="../media/image45.jpg"/><Relationship Id="rId24" Type="http://schemas.openxmlformats.org/officeDocument/2006/relationships/hyperlink" Target="https://opencagedata.com/api" TargetMode="External"/><Relationship Id="rId5" Type="http://schemas.openxmlformats.org/officeDocument/2006/relationships/hyperlink" Target="https://developer.tomtom.com/products/places-api" TargetMode="External"/><Relationship Id="rId15" Type="http://schemas.openxmlformats.org/officeDocument/2006/relationships/image" Target="../media/image46.png"/><Relationship Id="rId23" Type="http://schemas.openxmlformats.org/officeDocument/2006/relationships/hyperlink" Target="https://www.precisely.com/product/precisely-spectrum-geocoding/spectrum-geocoding" TargetMode="External"/><Relationship Id="rId10" Type="http://schemas.openxmlformats.org/officeDocument/2006/relationships/image" Target="../media/image5.png"/><Relationship Id="rId19" Type="http://schemas.openxmlformats.org/officeDocument/2006/relationships/image" Target="../media/image49.png"/><Relationship Id="rId4" Type="http://schemas.openxmlformats.org/officeDocument/2006/relationships/hyperlink" Target="https://docs.microsoft.com/en-us/bingmaps/rest-services/locations/?redirectedfrom=MSDN" TargetMode="External"/><Relationship Id="rId9" Type="http://schemas.openxmlformats.org/officeDocument/2006/relationships/hyperlink" Target="https://gisgeography.com/geocoders/" TargetMode="External"/><Relationship Id="rId14" Type="http://schemas.openxmlformats.org/officeDocument/2006/relationships/image" Target="../media/image6.png"/><Relationship Id="rId22" Type="http://schemas.openxmlformats.org/officeDocument/2006/relationships/hyperlink" Target="https://www.maptiler.com/cloud/geocoding/" TargetMode="External"/><Relationship Id="rId27" Type="http://schemas.openxmlformats.org/officeDocument/2006/relationships/hyperlink" Target="https://www.maplarge.com/developer/geocoderap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nsus.gov/programs-surveys/geography/technical-documentation/complete-technical-documentation/census-geocoder.html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s://www.gisgraphy.com/index.php" TargetMode="External"/><Relationship Id="rId7" Type="http://schemas.openxmlformats.org/officeDocument/2006/relationships/hyperlink" Target="https://gdz.bkg.bund.de/index.php/default/webanwendungen/bkg-geocoder.html" TargetMode="External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hyperlink" Target="https://nominatim.org/" TargetMode="Externa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resse.data.gouv.fr/api-doc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developer.mapquest.com/documentation/open/" TargetMode="External"/><Relationship Id="rId15" Type="http://schemas.openxmlformats.org/officeDocument/2006/relationships/image" Target="../media/image55.png"/><Relationship Id="rId10" Type="http://schemas.openxmlformats.org/officeDocument/2006/relationships/hyperlink" Target="https://en.wikipedia.org/wiki/Cross-origin_resource_sharing" TargetMode="External"/><Relationship Id="rId4" Type="http://schemas.openxmlformats.org/officeDocument/2006/relationships/hyperlink" Target="http://www.geonames.org/export/" TargetMode="External"/><Relationship Id="rId9" Type="http://schemas.openxmlformats.org/officeDocument/2006/relationships/hyperlink" Target="https://stackoverflow.com/questions/8180623/which-are-the-best-geo-coding-apis-available-for-free" TargetMode="External"/><Relationship Id="rId1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ypi.org/search/?q=geoco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py.readthedocs.io/en/stabl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asynci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www.giscourse.com/install-qgis-through-osgeo4w/" TargetMode="External"/><Relationship Id="rId7" Type="http://schemas.openxmlformats.org/officeDocument/2006/relationships/hyperlink" Target="https://www.flaticon.com/authors/detailed-rounded/line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traconsulting.co.uk/blog/2016/03/02/installing-third-party-python-modules-in-qgis-windows/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gis.stackexchange.com/questions/141320/installing-3rd-party-python-libraries-for-qgis-on-windows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landscapearchaeology.org/2018/installing-python-packages-in-qgis-3-for-windows/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nominatim.org/release-docs/latest/api/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docs.python-requests.org/en/latest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pelias.io/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erver_(computing)" TargetMode="External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github.com/pelias/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qgis.org/3.22/en/docs/user_manual/expressions/functions_list.html#overlay-nearest" TargetMode="External"/><Relationship Id="rId2" Type="http://schemas.openxmlformats.org/officeDocument/2006/relationships/hyperlink" Target="https://docs.qgis.org/latest/en/docs/user_manual/processing_algs/qgis/vectorgeneral.html#join-attributes-by-near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s.stackexchange.com/questions/189807/reverse-geocoding-with-qgis" TargetMode="External"/><Relationship Id="rId4" Type="http://schemas.openxmlformats.org/officeDocument/2006/relationships/hyperlink" Target="https://gis.stackexchange.com/questions/390143/reverse-geocoding-in-qgis-graphical-modelle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en.wikipedia.org/wiki/UTF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ominatim.openstreetmap.org/ui/details.html?osmtype=N&amp;osmid=2718100253&amp;class=place" TargetMode="External"/><Relationship Id="rId7" Type="http://schemas.openxmlformats.org/officeDocument/2006/relationships/hyperlink" Target="https://nominatim.openstreetmap.org/ui/details.html?osmtype=W&amp;osmid=203346850&amp;class=tourism" TargetMode="External"/><Relationship Id="rId2" Type="http://schemas.openxmlformats.org/officeDocument/2006/relationships/hyperlink" Target="https://nominatim.openstreetmap.org/ui/details.html?osmtype=W&amp;osmid=136048451&amp;class=build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minatim.openstreetmap.org/ui/details.html?osmtype=W&amp;osmid=23621021&amp;class=tourism" TargetMode="External"/><Relationship Id="rId5" Type="http://schemas.openxmlformats.org/officeDocument/2006/relationships/hyperlink" Target="https://nominatim.openstreetmap.org/ui/details.html?osmtype=W&amp;osmid=178329971&amp;class=tourism" TargetMode="External"/><Relationship Id="rId4" Type="http://schemas.openxmlformats.org/officeDocument/2006/relationships/hyperlink" Target="https://nominatim.openstreetmap.org/ui/details.html?osmtype=R&amp;osmid=7726080&amp;class=tourism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_of_interest" TargetMode="External"/><Relationship Id="rId2" Type="http://schemas.openxmlformats.org/officeDocument/2006/relationships/hyperlink" Target="https://nominatim.openstreetmap.org/ui/search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eterhaas-me.medium.com/how-to-geocode-with-python-and-pandas-4cd1d717d3f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sr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3dwarehouse.sketchup.com/user/1651071753978039867063992/Antanas-B" TargetMode="External"/><Relationship Id="rId2" Type="http://schemas.openxmlformats.org/officeDocument/2006/relationships/hyperlink" Target="https://en.wikipedia.org/wiki/Church_of_St._Catherine,_Vilni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_of_interest" TargetMode="External"/><Relationship Id="rId2" Type="http://schemas.openxmlformats.org/officeDocument/2006/relationships/hyperlink" Target="https://docs.python.org/3/library/functions.html#rou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.stackexchange.com/questions/8650/measuring-accuracy-of-latitude-and-longitude/8655#8655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gibbons.com/security-2/why-what3words-is-not-suitable-for-safety-critical-applications/" TargetMode="External"/><Relationship Id="rId3" Type="http://schemas.openxmlformats.org/officeDocument/2006/relationships/hyperlink" Target="https://en.wikipedia.org/wiki/Reverse_geocoding" TargetMode="External"/><Relationship Id="rId7" Type="http://schemas.openxmlformats.org/officeDocument/2006/relationships/hyperlink" Target="https://opencagedata.com/api" TargetMode="External"/><Relationship Id="rId2" Type="http://schemas.openxmlformats.org/officeDocument/2006/relationships/hyperlink" Target="https://en.wikipedia.org/wiki/Address_geocod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apbox.com/api/search/geocoding/" TargetMode="External"/><Relationship Id="rId5" Type="http://schemas.openxmlformats.org/officeDocument/2006/relationships/hyperlink" Target="https://en.wikipedia.org/wiki/World_Geodetic_System" TargetMode="External"/><Relationship Id="rId4" Type="http://schemas.openxmlformats.org/officeDocument/2006/relationships/hyperlink" Target="https://en.wikipedia.org/wiki/Addres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atial_reference_system" TargetMode="External"/><Relationship Id="rId2" Type="http://schemas.openxmlformats.org/officeDocument/2006/relationships/hyperlink" Target="https://commons.wikimedia.org/wiki/File:Latitude_and_Longitude_of_the_Earth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sg.org/crs_4326/WGS-84.htm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ego.here.com/?map=-12.06708,-77.03361,15,normal&amp;x=ep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en.wikipedia.org/wiki/Tiled_web_map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eoservices.tamu.edu/Services/ReverseGeocoding/BatchProcess/" TargetMode="External"/><Relationship Id="rId3" Type="http://schemas.openxmlformats.org/officeDocument/2006/relationships/hyperlink" Target="https://geocode.xyz/" TargetMode="External"/><Relationship Id="rId7" Type="http://schemas.openxmlformats.org/officeDocument/2006/relationships/hyperlink" Target="https://batchgeo.com/" TargetMode="External"/><Relationship Id="rId2" Type="http://schemas.openxmlformats.org/officeDocument/2006/relationships/hyperlink" Target="https://www.latlo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oapify.com/tools/geocoding-online" TargetMode="External"/><Relationship Id="rId5" Type="http://schemas.openxmlformats.org/officeDocument/2006/relationships/hyperlink" Target="https://www.geocod.io/upload/" TargetMode="External"/><Relationship Id="rId4" Type="http://schemas.openxmlformats.org/officeDocument/2006/relationships/hyperlink" Target="https://www.gpsvisualizer.com/geocoder/" TargetMode="External"/><Relationship Id="rId9" Type="http://schemas.openxmlformats.org/officeDocument/2006/relationships/hyperlink" Target="http://more.stevemorse.org/latlonbatch2.html?direction=forwar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geography.com/latitude-longitude-coordinates/" TargetMode="External"/><Relationship Id="rId2" Type="http://schemas.openxmlformats.org/officeDocument/2006/relationships/hyperlink" Target="http://www.vidiani.com/large-scale-detailed-topographical-map-skopje-city-with-roads-and-building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Topographic_ma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dresden.de/informationsportal/#app/mainpage/Adresse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support.microsoft.com/en-us/office/vlookup-function-0bbc8083-26fe-4963-8ab8-93a18ad188a1" TargetMode="External"/><Relationship Id="rId4" Type="http://schemas.openxmlformats.org/officeDocument/2006/relationships/hyperlink" Target="https://gis.stackexchange.com/questions/300461/reverse-geocoding-in-qg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Geocoding for all:</a:t>
            </a:r>
            <a:br>
              <a:rPr lang="en-US" dirty="0" smtClean="0"/>
            </a:br>
            <a:r>
              <a:rPr lang="en-US" dirty="0" smtClean="0"/>
              <a:t>A subtle introduction to Geocoding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Taras Dubrava</a:t>
            </a:r>
            <a:br>
              <a:rPr lang="en-US" dirty="0" smtClean="0"/>
            </a:br>
            <a:r>
              <a:rPr lang="en-US" dirty="0" smtClean="0"/>
              <a:t>30</a:t>
            </a:r>
            <a:r>
              <a:rPr lang="de-DE" dirty="0" smtClean="0"/>
              <a:t>.05.2022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89" y="0"/>
            <a:ext cx="2015411" cy="15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II. Geocode as an Advanced Beginner</a:t>
            </a:r>
            <a:br>
              <a:rPr lang="en-US" dirty="0" smtClean="0"/>
            </a:br>
            <a:r>
              <a:rPr lang="en-US" dirty="0" smtClean="0"/>
              <a:t>2) with a spreadsheet </a:t>
            </a:r>
            <a:r>
              <a:rPr lang="en-US" dirty="0"/>
              <a:t>: an </a:t>
            </a:r>
            <a:r>
              <a:rPr lang="en-US" dirty="0" smtClean="0"/>
              <a:t>integrated </a:t>
            </a:r>
            <a:r>
              <a:rPr lang="en-US" dirty="0"/>
              <a:t>solution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1234"/>
            <a:ext cx="10985500" cy="5886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ea typeface="+mj-ea"/>
                <a:cs typeface="+mj-cs"/>
              </a:rPr>
              <a:t>There are several approaches </a:t>
            </a:r>
            <a:r>
              <a:rPr lang="en-US" dirty="0">
                <a:ea typeface="+mj-ea"/>
                <a:cs typeface="+mj-cs"/>
              </a:rPr>
              <a:t>available </a:t>
            </a:r>
            <a:r>
              <a:rPr lang="en-US" dirty="0" smtClean="0">
                <a:ea typeface="+mj-ea"/>
                <a:cs typeface="+mj-cs"/>
              </a:rPr>
              <a:t>to deploying a geocoding </a:t>
            </a:r>
            <a:r>
              <a:rPr lang="en-US" dirty="0" smtClean="0">
                <a:ea typeface="+mj-ea"/>
                <a:cs typeface="+mj-cs"/>
              </a:rPr>
              <a:t>service:</a:t>
            </a:r>
            <a:endParaRPr lang="en-US" dirty="0" smtClean="0">
              <a:ea typeface="+mj-ea"/>
              <a:cs typeface="+mj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8349" y="6356350"/>
            <a:ext cx="7839075" cy="365125"/>
          </a:xfrm>
        </p:spPr>
        <p:txBody>
          <a:bodyPr/>
          <a:lstStyle/>
          <a:p>
            <a:r>
              <a:rPr lang="de-DE" smtClean="0"/>
              <a:t>Image Copyrights : </a:t>
            </a:r>
            <a:r>
              <a:rPr lang="de-DE" smtClean="0">
                <a:hlinkClick r:id="rId3"/>
              </a:rPr>
              <a:t>https://www.mkrgeo-blog.com/the-costless-way-to-geocoding-addresses-in-excel/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https://en.wikipedia.org/wiki/Visual_Basic_for_Applications</a:t>
            </a:r>
            <a:r>
              <a:rPr lang="de-DE" smtClean="0"/>
              <a:t> accessed 22.04.2022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10</a:t>
            </a:fld>
            <a:endParaRPr lang="de-D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58" y="2643188"/>
            <a:ext cx="4888642" cy="348261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2643188"/>
            <a:ext cx="5435600" cy="3440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Both"/>
            </a:pPr>
            <a:r>
              <a:rPr lang="en-US" sz="3100" dirty="0" smtClean="0"/>
              <a:t>Use a finished </a:t>
            </a:r>
            <a:r>
              <a:rPr lang="en-US" sz="3100" dirty="0" smtClean="0"/>
              <a:t>solution:</a:t>
            </a:r>
            <a:endParaRPr lang="en-US" sz="3100" dirty="0" smtClean="0"/>
          </a:p>
          <a:p>
            <a:pPr lvl="1"/>
            <a:r>
              <a:rPr lang="de-DE" sz="2100" dirty="0" smtClean="0">
                <a:hlinkClick r:id="rId6"/>
              </a:rPr>
              <a:t>http://excelgeocodingtool.com/</a:t>
            </a:r>
            <a:endParaRPr lang="de-DE" sz="2100" dirty="0" smtClean="0"/>
          </a:p>
          <a:p>
            <a:pPr lvl="1"/>
            <a:r>
              <a:rPr lang="de-DE" sz="2100" dirty="0" smtClean="0">
                <a:hlinkClick r:id="rId7"/>
              </a:rPr>
              <a:t>https://github.com/gramener/geocode-excel</a:t>
            </a:r>
            <a:endParaRPr lang="de-DE" sz="2100" dirty="0" smtClean="0"/>
          </a:p>
          <a:p>
            <a:pPr lvl="1"/>
            <a:r>
              <a:rPr lang="de-DE" sz="2100" dirty="0" smtClean="0">
                <a:hlinkClick r:id="rId8"/>
              </a:rPr>
              <a:t>https://www.adventuresincre.com/product/a-cre-geocoding-excel-add-in/</a:t>
            </a:r>
            <a:endParaRPr lang="de-DE" sz="2100" dirty="0" smtClean="0"/>
          </a:p>
          <a:p>
            <a:pPr lvl="1"/>
            <a:r>
              <a:rPr lang="de-DE" sz="2200" dirty="0" smtClean="0"/>
              <a:t>Power </a:t>
            </a:r>
            <a:r>
              <a:rPr lang="de-DE" sz="2200" dirty="0" err="1" smtClean="0"/>
              <a:t>Map</a:t>
            </a:r>
            <a:r>
              <a:rPr lang="de-DE" sz="2200" dirty="0" smtClean="0"/>
              <a:t> </a:t>
            </a:r>
            <a:r>
              <a:rPr lang="de-DE" sz="2200" dirty="0" err="1" smtClean="0"/>
              <a:t>for</a:t>
            </a:r>
            <a:r>
              <a:rPr lang="de-DE" sz="2200" dirty="0" smtClean="0"/>
              <a:t> MS Excel</a:t>
            </a:r>
          </a:p>
          <a:p>
            <a:pPr marL="514350" indent="-514350">
              <a:buFont typeface="+mj-lt"/>
              <a:buAutoNum type="arabicParenBoth"/>
            </a:pPr>
            <a:r>
              <a:rPr lang="en-US" sz="3100" dirty="0" smtClean="0">
                <a:ea typeface="+mj-ea"/>
                <a:cs typeface="+mj-cs"/>
              </a:rPr>
              <a:t>Program a solution by yourself </a:t>
            </a:r>
            <a:br>
              <a:rPr lang="en-US" sz="3100" dirty="0" smtClean="0">
                <a:ea typeface="+mj-ea"/>
                <a:cs typeface="+mj-cs"/>
              </a:rPr>
            </a:br>
            <a:r>
              <a:rPr lang="en-US" sz="3100" dirty="0" smtClean="0">
                <a:ea typeface="+mj-ea"/>
                <a:cs typeface="+mj-cs"/>
              </a:rPr>
              <a:t>(requires certain </a:t>
            </a:r>
            <a:r>
              <a:rPr lang="en-US" sz="3100" dirty="0" smtClean="0"/>
              <a:t>VBA knowledge</a:t>
            </a:r>
            <a:r>
              <a:rPr lang="en-US" sz="3100" dirty="0" smtClean="0"/>
              <a:t>):</a:t>
            </a:r>
            <a:endParaRPr lang="en-US" sz="3100" dirty="0" smtClean="0">
              <a:ea typeface="+mj-ea"/>
              <a:cs typeface="+mj-cs"/>
            </a:endParaRPr>
          </a:p>
          <a:p>
            <a:pPr lvl="1"/>
            <a:r>
              <a:rPr lang="en-US" sz="2100" dirty="0" smtClean="0">
                <a:ea typeface="+mj-ea"/>
                <a:cs typeface="+mj-cs"/>
                <a:hlinkClick r:id="rId9"/>
              </a:rPr>
              <a:t>https://grindgis.com/software/microsoft-excel/geocoding-excel-and-google</a:t>
            </a:r>
            <a:endParaRPr lang="en-US" sz="2100" dirty="0" smtClean="0">
              <a:ea typeface="+mj-ea"/>
              <a:cs typeface="+mj-cs"/>
            </a:endParaRPr>
          </a:p>
          <a:p>
            <a:pPr lvl="1"/>
            <a:r>
              <a:rPr lang="en-US" sz="2100" dirty="0" smtClean="0">
                <a:ea typeface="+mj-ea"/>
                <a:cs typeface="+mj-cs"/>
                <a:hlinkClick r:id="rId10"/>
              </a:rPr>
              <a:t>https://www.mkrgeo-blog.com/the-costless-way-to-geocoding-addresses-in-excel-part-3-bulk-data-geocoding-with-nominatim-and-others-geocoding-tools/</a:t>
            </a:r>
            <a:endParaRPr lang="en-US" sz="2100" dirty="0" smtClean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3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Competent</a:t>
            </a:r>
            <a:br>
              <a:rPr lang="en-US" dirty="0" smtClean="0"/>
            </a:br>
            <a:r>
              <a:rPr lang="en-US" dirty="0" smtClean="0"/>
              <a:t>3) using GIS Software :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39426" cy="40852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Starting from QGIS 3.20 the </a:t>
            </a:r>
            <a:r>
              <a:rPr lang="en-US" dirty="0" err="1"/>
              <a:t>Nominatim</a:t>
            </a:r>
            <a:r>
              <a:rPr lang="en-US" dirty="0"/>
              <a:t> Geocoder comes on </a:t>
            </a:r>
            <a:r>
              <a:rPr lang="en-US" dirty="0" smtClean="0"/>
              <a:t>board. There are two features available:</a:t>
            </a:r>
          </a:p>
          <a:p>
            <a:pPr marL="914400" lvl="1" indent="-457200">
              <a:buFont typeface="+mj-lt"/>
              <a:buAutoNum type="arabicParenBoth"/>
            </a:pPr>
            <a:r>
              <a:rPr lang="en-US" dirty="0" smtClean="0"/>
              <a:t>a </a:t>
            </a:r>
            <a:r>
              <a:rPr lang="de-DE" dirty="0" err="1" smtClean="0"/>
              <a:t>Nominatim</a:t>
            </a:r>
            <a:r>
              <a:rPr lang="de-DE" dirty="0" smtClean="0"/>
              <a:t> </a:t>
            </a:r>
            <a:r>
              <a:rPr lang="de-DE" dirty="0" err="1"/>
              <a:t>locator</a:t>
            </a:r>
            <a:r>
              <a:rPr lang="de-DE" dirty="0"/>
              <a:t> </a:t>
            </a:r>
            <a:r>
              <a:rPr lang="de-DE" dirty="0" err="1" smtClean="0"/>
              <a:t>filter</a:t>
            </a:r>
            <a:endParaRPr lang="de-DE" dirty="0" smtClean="0"/>
          </a:p>
          <a:p>
            <a:pPr marL="914400" lvl="1" indent="-457200">
              <a:buFont typeface="+mj-lt"/>
              <a:buAutoNum type="arabicParenBoth"/>
            </a:pPr>
            <a:r>
              <a:rPr lang="en-US" dirty="0" smtClean="0"/>
              <a:t>the "Batch </a:t>
            </a:r>
            <a:r>
              <a:rPr lang="en-US" dirty="0" err="1"/>
              <a:t>Nominatim</a:t>
            </a:r>
            <a:r>
              <a:rPr lang="en-US" dirty="0"/>
              <a:t> </a:t>
            </a:r>
            <a:r>
              <a:rPr lang="en-US" dirty="0" smtClean="0"/>
              <a:t>geocoder"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 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batch</a:t>
            </a:r>
            <a:r>
              <a:rPr lang="de-DE" dirty="0" smtClean="0"/>
              <a:t> </a:t>
            </a:r>
            <a:r>
              <a:rPr lang="en-US" dirty="0" smtClean="0"/>
              <a:t>geocoding (converting addresses to coordinates). Placed in the Vector General of the Processing Toolbox.</a:t>
            </a:r>
          </a:p>
          <a:p>
            <a:pPr marL="0" indent="0">
              <a:buNone/>
            </a:pPr>
            <a:r>
              <a:rPr lang="en-US" sz="2600" dirty="0" smtClean="0"/>
              <a:t>Developer : @</a:t>
            </a:r>
            <a:r>
              <a:rPr lang="de-DE" sz="2600" dirty="0"/>
              <a:t>Mathieu </a:t>
            </a:r>
            <a:r>
              <a:rPr lang="de-DE" sz="2600" dirty="0" err="1" smtClean="0"/>
              <a:t>Pellerin</a:t>
            </a:r>
            <a:r>
              <a:rPr lang="de-DE" sz="2600" dirty="0"/>
              <a:t> (</a:t>
            </a:r>
            <a:r>
              <a:rPr lang="de-DE" sz="2600" dirty="0">
                <a:hlinkClick r:id="rId2"/>
              </a:rPr>
              <a:t>https://</a:t>
            </a:r>
            <a:r>
              <a:rPr lang="de-DE" sz="2600" dirty="0" smtClean="0">
                <a:hlinkClick r:id="rId2"/>
              </a:rPr>
              <a:t>github.com/nirvn</a:t>
            </a:r>
            <a:r>
              <a:rPr lang="de-DE" sz="2600" dirty="0" smtClean="0"/>
              <a:t>)</a:t>
            </a: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The </a:t>
            </a:r>
            <a:r>
              <a:rPr lang="en-US" sz="2600" dirty="0" err="1" smtClean="0"/>
              <a:t>Nominatim</a:t>
            </a:r>
            <a:r>
              <a:rPr lang="en-US" sz="2600" dirty="0" smtClean="0"/>
              <a:t> (</a:t>
            </a:r>
            <a:r>
              <a:rPr lang="en-US" sz="2600" dirty="0" smtClean="0">
                <a:hlinkClick r:id="rId3"/>
              </a:rPr>
              <a:t>https://nominatim.org/</a:t>
            </a:r>
            <a:r>
              <a:rPr lang="en-US" sz="2600" dirty="0" smtClean="0"/>
              <a:t>) is under the hood.</a:t>
            </a:r>
          </a:p>
          <a:p>
            <a:pPr marL="457200" lvl="1" indent="0">
              <a:buNone/>
            </a:pPr>
            <a:r>
              <a:rPr lang="en-US" sz="2000" dirty="0" err="1" smtClean="0"/>
              <a:t>Nominatim</a:t>
            </a:r>
            <a:r>
              <a:rPr lang="en-US" sz="2000" dirty="0" smtClean="0"/>
              <a:t> is a tool to search OpenStreetMap data by name and address and to generate synthetic addresses of </a:t>
            </a:r>
            <a:r>
              <a:rPr lang="en-US" sz="2000" dirty="0"/>
              <a:t>OpenStreetMap </a:t>
            </a:r>
            <a:r>
              <a:rPr lang="en-US" sz="2000" dirty="0" smtClean="0"/>
              <a:t>points (reverse geocoding</a:t>
            </a:r>
            <a:r>
              <a:rPr lang="en-US" sz="2000" dirty="0"/>
              <a:t>).</a:t>
            </a:r>
            <a:br>
              <a:rPr lang="en-US" sz="2000" dirty="0"/>
            </a:br>
            <a:r>
              <a:rPr lang="en-US" sz="2000" dirty="0" smtClean="0"/>
              <a:t>No </a:t>
            </a:r>
            <a:r>
              <a:rPr lang="en-US" sz="2000" dirty="0"/>
              <a:t>heavy uses (an absolute maximum of 1 request per second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daily </a:t>
            </a:r>
            <a:r>
              <a:rPr lang="en-US" sz="2000" dirty="0" smtClean="0"/>
              <a:t>limit is 86400 </a:t>
            </a:r>
            <a:r>
              <a:rPr lang="en-US" sz="2000" dirty="0"/>
              <a:t>requests </a:t>
            </a:r>
            <a:r>
              <a:rPr lang="en-US" sz="2000" dirty="0" smtClean="0"/>
              <a:t>(</a:t>
            </a:r>
            <a:r>
              <a:rPr lang="en-US" sz="2000" dirty="0"/>
              <a:t>1sec * 60 * 60 * 24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9275" y="6057900"/>
            <a:ext cx="8420100" cy="663576"/>
          </a:xfrm>
        </p:spPr>
        <p:txBody>
          <a:bodyPr/>
          <a:lstStyle/>
          <a:p>
            <a:r>
              <a:rPr lang="en-US" smtClean="0">
                <a:hlinkClick r:id="rId4"/>
              </a:rPr>
              <a:t>https://www.qgis.org/en/site/forusers/visualchangelog320/index.html#feature-nominatim-geocoder-integration</a:t>
            </a:r>
            <a:endParaRPr lang="en-US" smtClean="0"/>
          </a:p>
          <a:p>
            <a:r>
              <a:rPr lang="de-DE" smtClean="0">
                <a:hlinkClick r:id="rId5"/>
              </a:rPr>
              <a:t>https://docs.qgis.org/latest/en/docs/user_manual/processing_algs/qgis/vectorgeneral.html#batch-nominatim-geocoder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accessed 18.04.2022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11</a:t>
            </a:fld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Competent</a:t>
            </a:r>
            <a:br>
              <a:rPr lang="en-US" dirty="0" smtClean="0"/>
            </a:br>
            <a:r>
              <a:rPr lang="en-US" dirty="0" smtClean="0"/>
              <a:t>3) using GIS Software : QGIS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29.04.2022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12</a:t>
            </a:fld>
            <a:endParaRPr lang="de-D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QGIS 3.24.1-Tisler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825626"/>
            <a:ext cx="3990974" cy="4530724"/>
          </a:xfrm>
        </p:spPr>
        <p:txBody>
          <a:bodyPr>
            <a:noAutofit/>
          </a:bodyPr>
          <a:lstStyle/>
          <a:p>
            <a:r>
              <a:rPr lang="de-DE" sz="2200" dirty="0" smtClean="0"/>
              <a:t>The </a:t>
            </a:r>
            <a:r>
              <a:rPr lang="de-DE" sz="2200" dirty="0" err="1" smtClean="0"/>
              <a:t>Nominatim</a:t>
            </a:r>
            <a:r>
              <a:rPr lang="de-DE" sz="2200" dirty="0" smtClean="0"/>
              <a:t> </a:t>
            </a:r>
            <a:r>
              <a:rPr lang="de-DE" sz="2200" dirty="0" err="1"/>
              <a:t>locator</a:t>
            </a:r>
            <a:r>
              <a:rPr lang="de-DE" sz="2200" dirty="0"/>
              <a:t> </a:t>
            </a:r>
            <a:r>
              <a:rPr lang="de-DE" sz="2200" dirty="0" err="1" smtClean="0"/>
              <a:t>filter</a:t>
            </a:r>
            <a:r>
              <a:rPr lang="de-DE" sz="2200" dirty="0" smtClean="0"/>
              <a:t> </a:t>
            </a:r>
            <a:r>
              <a:rPr lang="de-DE" sz="2200" dirty="0" err="1" smtClean="0"/>
              <a:t>is</a:t>
            </a:r>
            <a:r>
              <a:rPr lang="de-DE" sz="2200" dirty="0" smtClean="0"/>
              <a:t> </a:t>
            </a:r>
            <a:r>
              <a:rPr lang="de-DE" sz="2200" dirty="0" err="1" smtClean="0"/>
              <a:t>embedded</a:t>
            </a:r>
            <a:r>
              <a:rPr lang="de-DE" sz="2200" dirty="0" smtClean="0"/>
              <a:t> </a:t>
            </a:r>
            <a:r>
              <a:rPr lang="de-DE" sz="2200" dirty="0" err="1" smtClean="0"/>
              <a:t>into</a:t>
            </a:r>
            <a:r>
              <a:rPr lang="de-DE" sz="2200" dirty="0" smtClean="0"/>
              <a:t> t</a:t>
            </a:r>
            <a:r>
              <a:rPr lang="en-US" sz="2200" dirty="0" smtClean="0"/>
              <a:t>he </a:t>
            </a:r>
            <a:r>
              <a:rPr lang="en-US" sz="2200" dirty="0"/>
              <a:t>QGIS locator bar widget (by default, a search bar in the bottom left corner </a:t>
            </a:r>
            <a:r>
              <a:rPr lang="de-DE" sz="22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Ctrl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+ K</a:t>
            </a:r>
            <a:r>
              <a:rPr lang="en-US" sz="2200" dirty="0" smtClean="0"/>
              <a:t>)</a:t>
            </a:r>
          </a:p>
          <a:p>
            <a:r>
              <a:rPr lang="en-US" sz="2200" dirty="0" smtClean="0"/>
              <a:t>For searches, use the </a:t>
            </a:r>
            <a:r>
              <a:rPr lang="en-US" sz="2200" dirty="0"/>
              <a:t>prefix </a:t>
            </a:r>
            <a:r>
              <a:rPr lang="de-DE" sz="2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br>
              <a:rPr lang="de-DE" sz="2200" dirty="0" smtClean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de-DE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l-PL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Muzeum </a:t>
            </a:r>
            <a:r>
              <a:rPr lang="pl-PL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Fryderyka Chopina w </a:t>
            </a:r>
            <a:r>
              <a:rPr lang="pl-PL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Warszawie</a:t>
            </a:r>
            <a:endParaRPr lang="en-US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200" dirty="0" smtClean="0"/>
              <a:t>Works also </a:t>
            </a:r>
            <a:r>
              <a:rPr lang="en-US" sz="2200" dirty="0"/>
              <a:t>with coordinates </a:t>
            </a:r>
            <a:r>
              <a:rPr lang="de-DE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&gt;52.236470, 21.022923</a:t>
            </a:r>
          </a:p>
          <a:p>
            <a:r>
              <a:rPr lang="en-US" sz="2200" dirty="0" smtClean="0"/>
              <a:t>Similar to </a:t>
            </a:r>
            <a:r>
              <a:rPr lang="en-US" sz="2200" dirty="0" err="1" smtClean="0"/>
              <a:t>GeoCoding</a:t>
            </a:r>
            <a:r>
              <a:rPr lang="en-US" sz="2200" dirty="0" smtClean="0"/>
              <a:t> plugin, </a:t>
            </a:r>
            <a:r>
              <a:rPr lang="en-US" sz="2200" dirty="0"/>
              <a:t>but it does not create a </a:t>
            </a:r>
            <a:r>
              <a:rPr lang="en-US" sz="2200" dirty="0" smtClean="0"/>
              <a:t>layer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4070"/>
          <a:stretch/>
        </p:blipFill>
        <p:spPr>
          <a:xfrm>
            <a:off x="4391024" y="1825625"/>
            <a:ext cx="6962775" cy="41746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02124" y="5870575"/>
            <a:ext cx="124777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28749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Competent</a:t>
            </a:r>
            <a:br>
              <a:rPr lang="en-US" dirty="0" smtClean="0"/>
            </a:br>
            <a:r>
              <a:rPr lang="en-US" dirty="0" smtClean="0"/>
              <a:t>3) using GIS Software : QGIS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" y="1955006"/>
            <a:ext cx="6340786" cy="413702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13</a:t>
            </a:fld>
            <a:endParaRPr lang="de-D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QGIS 3.24.1-Tisler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6607485" y="1955006"/>
            <a:ext cx="5289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INPUT : </a:t>
            </a:r>
            <a:r>
              <a:rPr lang="en-US" dirty="0" smtClean="0"/>
              <a:t>a layer with a field that defines an address</a:t>
            </a:r>
          </a:p>
          <a:p>
            <a:r>
              <a:rPr lang="en-US" b="1" dirty="0" smtClean="0"/>
              <a:t>OUTPUT : </a:t>
            </a:r>
            <a:r>
              <a:rPr lang="en-US" dirty="0" smtClean="0"/>
              <a:t>a point vector layer with original and several new fields</a:t>
            </a:r>
            <a:endParaRPr lang="de-DE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10979"/>
              </p:ext>
            </p:extLst>
          </p:nvPr>
        </p:nvGraphicFramePr>
        <p:xfrm>
          <a:off x="6696075" y="2946401"/>
          <a:ext cx="5200649" cy="307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526683124"/>
                    </a:ext>
                  </a:extLst>
                </a:gridCol>
                <a:gridCol w="2990849">
                  <a:extLst>
                    <a:ext uri="{9D8B030D-6E8A-4147-A177-3AD203B41FA5}">
                      <a16:colId xmlns:a16="http://schemas.microsoft.com/office/drawing/2014/main" val="4213144992"/>
                    </a:ext>
                  </a:extLst>
                </a:gridCol>
              </a:tblGrid>
              <a:tr h="415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New Field(s)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Description</a:t>
                      </a:r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785935"/>
                  </a:ext>
                </a:extLst>
              </a:tr>
              <a:tr h="368239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"osm_type"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reference to the OSM object</a:t>
                      </a:r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762027"/>
                  </a:ext>
                </a:extLst>
              </a:tr>
              <a:tr h="3993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"</a:t>
                      </a:r>
                      <a:r>
                        <a:rPr lang="en-US" sz="1400" dirty="0" err="1" smtClean="0"/>
                        <a:t>display_name</a:t>
                      </a:r>
                      <a:r>
                        <a:rPr lang="en-US" sz="1400" dirty="0" smtClean="0"/>
                        <a:t>"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full comma-separated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018860"/>
                  </a:ext>
                </a:extLst>
              </a:tr>
              <a:tr h="612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"</a:t>
                      </a:r>
                      <a:r>
                        <a:rPr lang="en-US" sz="1400" dirty="0" err="1" smtClean="0"/>
                        <a:t>place_id</a:t>
                      </a:r>
                      <a:r>
                        <a:rPr lang="en-US" sz="1400" dirty="0" smtClean="0"/>
                        <a:t>"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reference to the </a:t>
                      </a:r>
                      <a:r>
                        <a:rPr lang="en-US" sz="1400" dirty="0" err="1" smtClean="0"/>
                        <a:t>Nominatim</a:t>
                      </a:r>
                      <a:r>
                        <a:rPr lang="en-US" sz="1400" dirty="0" smtClean="0"/>
                        <a:t> internal database ID</a:t>
                      </a:r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237253"/>
                  </a:ext>
                </a:extLst>
              </a:tr>
              <a:tr h="311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"class", "type"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key and value of the main OSM tag</a:t>
                      </a:r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57151"/>
                  </a:ext>
                </a:extLst>
              </a:tr>
              <a:tr h="966241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"road", "village", "</a:t>
                      </a:r>
                      <a:r>
                        <a:rPr lang="en-US" sz="1400" dirty="0" err="1" smtClean="0"/>
                        <a:t>city_district</a:t>
                      </a:r>
                      <a:r>
                        <a:rPr lang="en-US" sz="1400" dirty="0" smtClean="0"/>
                        <a:t>", "town", "city", "state", "country",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"postcode"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 smtClean="0"/>
                        <a:t>address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details</a:t>
                      </a:r>
                      <a:endParaRPr lang="de-DE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906556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8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 : What </a:t>
            </a:r>
            <a:r>
              <a:rPr lang="en-US" dirty="0"/>
              <a:t>to do </a:t>
            </a:r>
            <a:r>
              <a:rPr lang="en-US" dirty="0" smtClean="0"/>
              <a:t>if</a:t>
            </a:r>
            <a:br>
              <a:rPr lang="en-US" dirty="0" smtClean="0"/>
            </a:br>
            <a:r>
              <a:rPr lang="en-US" dirty="0" smtClean="0"/>
              <a:t>you </a:t>
            </a:r>
            <a:r>
              <a:rPr lang="en-US" dirty="0"/>
              <a:t>want </a:t>
            </a:r>
            <a:r>
              <a:rPr lang="en-US" dirty="0" smtClean="0"/>
              <a:t>more?</a:t>
            </a:r>
            <a:endParaRPr lang="de-DE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Simply saying: </a:t>
            </a:r>
            <a:r>
              <a:rPr lang="en-US" i="1" dirty="0" smtClean="0"/>
              <a:t>the </a:t>
            </a:r>
            <a:r>
              <a:rPr lang="en-US" i="1" dirty="0" err="1" smtClean="0"/>
              <a:t>Nominatim</a:t>
            </a:r>
            <a:r>
              <a:rPr lang="en-US" i="1" dirty="0" smtClean="0"/>
              <a:t> with OpenStreetMap is not enough</a:t>
            </a:r>
            <a:endParaRPr lang="de-DE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85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</a:t>
            </a:r>
            <a:r>
              <a:rPr lang="en-US" dirty="0"/>
              <a:t>as a Competent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3) using add-ins </a:t>
            </a:r>
            <a:r>
              <a:rPr lang="en-US" dirty="0" smtClean="0"/>
              <a:t>in GIS </a:t>
            </a:r>
            <a:r>
              <a:rPr lang="en-US" dirty="0"/>
              <a:t>Software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81201" y="6356350"/>
            <a:ext cx="8039100" cy="365125"/>
          </a:xfrm>
        </p:spPr>
        <p:txBody>
          <a:bodyPr/>
          <a:lstStyle/>
          <a:p>
            <a:r>
              <a:rPr lang="de-DE" smtClean="0">
                <a:hlinkClick r:id="rId2"/>
              </a:rPr>
              <a:t>https://saga-gis.sourceforge.io/saga_tool_doc/7.8.2/io_webservices_0.html</a:t>
            </a:r>
            <a:r>
              <a:rPr lang="de-DE" smtClean="0"/>
              <a:t> accessed 18.04.2022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15</a:t>
            </a:fld>
            <a:endParaRPr lang="de-D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677024" y="1825625"/>
            <a:ext cx="4838701" cy="4418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Another option is </a:t>
            </a:r>
            <a:r>
              <a:rPr lang="en-US" dirty="0"/>
              <a:t>the "Geocoding" </a:t>
            </a:r>
            <a:r>
              <a:rPr lang="en-US" dirty="0" smtClean="0"/>
              <a:t>Tool from</a:t>
            </a:r>
            <a:br>
              <a:rPr lang="en-US" dirty="0" smtClean="0"/>
            </a:br>
            <a:r>
              <a:rPr lang="en-US" dirty="0" smtClean="0"/>
              <a:t>the SAGA provider.</a:t>
            </a:r>
            <a:endParaRPr lang="en-US" dirty="0"/>
          </a:p>
          <a:p>
            <a:pPr marL="0" indent="0">
              <a:buNone/>
            </a:pPr>
            <a:r>
              <a:rPr lang="de-DE" sz="2400" dirty="0" err="1" smtClean="0"/>
              <a:t>It</a:t>
            </a:r>
            <a:r>
              <a:rPr lang="de-DE" sz="2400" dirty="0" smtClean="0"/>
              <a:t> </a:t>
            </a:r>
            <a:r>
              <a:rPr lang="de-DE" sz="2400" dirty="0" err="1" smtClean="0"/>
              <a:t>can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found</a:t>
            </a:r>
            <a:r>
              <a:rPr lang="de-DE" sz="2400" dirty="0" smtClean="0"/>
              <a:t> in </a:t>
            </a:r>
            <a:r>
              <a:rPr lang="en-US" sz="2400" dirty="0" smtClean="0"/>
              <a:t>the SAGA</a:t>
            </a:r>
            <a:r>
              <a:rPr lang="de-DE" sz="2400" dirty="0"/>
              <a:t>'</a:t>
            </a:r>
            <a:r>
              <a:rPr lang="en-US" sz="2400" dirty="0" smtClean="0"/>
              <a:t>s Import/Export – Web Services menu of </a:t>
            </a:r>
            <a:r>
              <a:rPr lang="en-US" sz="2400" dirty="0"/>
              <a:t>the Processing </a:t>
            </a:r>
            <a:r>
              <a:rPr lang="en-US" sz="2400" dirty="0" smtClean="0"/>
              <a:t>Toolbox.</a:t>
            </a:r>
          </a:p>
          <a:p>
            <a:pPr marL="0" indent="0">
              <a:buNone/>
            </a:pPr>
            <a:r>
              <a:rPr lang="en-US" sz="2400" dirty="0" smtClean="0"/>
              <a:t>Contains </a:t>
            </a:r>
            <a:r>
              <a:rPr lang="en-US" sz="2400" dirty="0"/>
              <a:t>five geocoding services: </a:t>
            </a:r>
            <a:r>
              <a:rPr lang="en-US" sz="2400" dirty="0" err="1" smtClean="0"/>
              <a:t>Nominatim</a:t>
            </a:r>
            <a:r>
              <a:rPr lang="en-US" sz="2400" dirty="0" smtClean="0"/>
              <a:t>, The </a:t>
            </a:r>
            <a:r>
              <a:rPr lang="en-US" sz="2400" dirty="0"/>
              <a:t>Data Science </a:t>
            </a:r>
            <a:r>
              <a:rPr lang="en-US" sz="2400" dirty="0" smtClean="0"/>
              <a:t>Toolkit, Google Maps, Bing, and MapQuest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758156"/>
            <a:ext cx="6102152" cy="448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07" y="1837738"/>
            <a:ext cx="1087644" cy="1087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</a:t>
            </a:r>
            <a:r>
              <a:rPr lang="en-US" dirty="0"/>
              <a:t>as a Competent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dirty="0"/>
              <a:t>3) </a:t>
            </a: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Plugin </a:t>
            </a:r>
            <a:r>
              <a:rPr lang="en-US" dirty="0"/>
              <a:t>in GIS Software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4268"/>
            <a:ext cx="10515600" cy="44526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QGIS </a:t>
            </a:r>
            <a:r>
              <a:rPr lang="en-US" dirty="0" smtClean="0"/>
              <a:t>Plugins that perform </a:t>
            </a:r>
            <a:r>
              <a:rPr lang="en-US" dirty="0" smtClean="0"/>
              <a:t>geocoding: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(searched by tags : </a:t>
            </a:r>
            <a:r>
              <a:rPr lang="en-US" sz="2000" dirty="0" smtClean="0"/>
              <a:t>geocode, geocoder</a:t>
            </a:r>
            <a:r>
              <a:rPr lang="en-US" sz="2000" dirty="0"/>
              <a:t>, geocoding, </a:t>
            </a:r>
            <a:r>
              <a:rPr lang="en-US" sz="2000" dirty="0" smtClean="0"/>
              <a:t>address, locator)</a:t>
            </a:r>
          </a:p>
          <a:p>
            <a:pPr marL="0" indent="0">
              <a:buNone/>
            </a:pPr>
            <a:endParaRPr lang="de-DE" sz="1400" dirty="0">
              <a:cs typeface="Courier New" panose="02070309020205020404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81201" y="6356350"/>
            <a:ext cx="8039100" cy="365125"/>
          </a:xfrm>
        </p:spPr>
        <p:txBody>
          <a:bodyPr/>
          <a:lstStyle/>
          <a:p>
            <a:r>
              <a:rPr lang="de-DE" smtClean="0">
                <a:hlinkClick r:id="rId2"/>
              </a:rPr>
              <a:t>https://plugins.qgis.org/plugins/tags/geocode/</a:t>
            </a:r>
            <a:r>
              <a:rPr lang="de-DE" smtClean="0"/>
              <a:t>, </a:t>
            </a:r>
            <a:r>
              <a:rPr lang="de-DE" smtClean="0">
                <a:hlinkClick r:id="rId3"/>
              </a:rPr>
              <a:t>https://plugins.qgis.org/plugins/tags/geocoder/</a:t>
            </a:r>
            <a:r>
              <a:rPr lang="de-DE" smtClean="0"/>
              <a:t>, </a:t>
            </a:r>
            <a:r>
              <a:rPr lang="de-DE" smtClean="0">
                <a:hlinkClick r:id="rId4"/>
              </a:rPr>
              <a:t>https://plugins.qgis.org/plugins/tags/geocoding/</a:t>
            </a:r>
            <a:r>
              <a:rPr lang="de-DE" smtClean="0"/>
              <a:t>, </a:t>
            </a:r>
            <a:r>
              <a:rPr lang="de-DE" smtClean="0">
                <a:hlinkClick r:id="rId5"/>
              </a:rPr>
              <a:t>https://plugins.qgis.org/plugins/tags/address_2/</a:t>
            </a:r>
            <a:r>
              <a:rPr lang="de-DE" smtClean="0"/>
              <a:t> accessed 18.04.2022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4" y="2629018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82" y="5620508"/>
            <a:ext cx="345000" cy="36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28" y="3538442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1" y="4722540"/>
            <a:ext cx="345000" cy="36000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03136" y="4134648"/>
            <a:ext cx="88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Courier New" panose="02070309020205020404" pitchFamily="49" charset="0"/>
              </a:rPr>
              <a:t>local</a:t>
            </a:r>
            <a:endParaRPr lang="en-US" dirty="0"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38200" y="4081945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4435" y="3675433"/>
            <a:ext cx="856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Courier New" panose="02070309020205020404" pitchFamily="49" charset="0"/>
              </a:rPr>
              <a:t>world</a:t>
            </a:r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" y="3225160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284874" y="3256181"/>
            <a:ext cx="896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cs typeface="Courier New" panose="02070309020205020404" pitchFamily="49" charset="0"/>
              </a:rPr>
              <a:t>MMQGIS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8416" y="5647340"/>
            <a:ext cx="1444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cs typeface="Courier New" panose="02070309020205020404" pitchFamily="49" charset="0"/>
              </a:rPr>
              <a:t>GeoBarcelona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44874" y="2650847"/>
            <a:ext cx="1072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cs typeface="Courier New" panose="02070309020205020404" pitchFamily="49" charset="0"/>
              </a:rPr>
              <a:t>GeoCoding</a:t>
            </a:r>
            <a:endParaRPr lang="en-US" sz="1400" dirty="0"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92448" y="4767862"/>
            <a:ext cx="2864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Geokodowanie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Adresów</a:t>
            </a:r>
            <a:r>
              <a:rPr lang="de-DE" sz="1400" dirty="0">
                <a:cs typeface="Courier New" panose="02070309020205020404" pitchFamily="49" charset="0"/>
              </a:rPr>
              <a:t> UUG GUGiK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77928" y="3568357"/>
            <a:ext cx="14341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Pelias</a:t>
            </a:r>
            <a:r>
              <a:rPr lang="de-DE" sz="1400" dirty="0">
                <a:cs typeface="Courier New" panose="02070309020205020404" pitchFamily="49" charset="0"/>
              </a:rPr>
              <a:t> Geocoding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91266" y="4291398"/>
            <a:ext cx="1828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Digitransit.fi </a:t>
            </a:r>
            <a:r>
              <a:rPr lang="de-DE" sz="1400" dirty="0" err="1">
                <a:cs typeface="Courier New" panose="02070309020205020404" pitchFamily="49" charset="0"/>
              </a:rPr>
              <a:t>Geocoder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69" y="4265273"/>
            <a:ext cx="344999" cy="360000"/>
          </a:xfrm>
          <a:prstGeom prst="rect">
            <a:avLst/>
          </a:prstGeom>
          <a:ln>
            <a:noFill/>
          </a:ln>
        </p:spPr>
      </p:pic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53"/>
              </p:ext>
            </p:extLst>
          </p:nvPr>
        </p:nvGraphicFramePr>
        <p:xfrm>
          <a:off x="5161886" y="4908996"/>
          <a:ext cx="1765365" cy="304800"/>
        </p:xfrm>
        <a:graphic>
          <a:graphicData uri="http://schemas.openxmlformats.org/drawingml/2006/table">
            <a:tbl>
              <a:tblPr/>
              <a:tblGrid>
                <a:gridCol w="1765365">
                  <a:extLst>
                    <a:ext uri="{9D8B030D-6E8A-4147-A177-3AD203B41FA5}">
                      <a16:colId xmlns:a16="http://schemas.microsoft.com/office/drawing/2014/main" val="2653427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de-DE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Danish</a:t>
                      </a:r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de-DE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Address</a:t>
                      </a:r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Courier New" panose="02070309020205020404" pitchFamily="49" charset="0"/>
                        </a:rPr>
                        <a:t> Tools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611562"/>
                  </a:ext>
                </a:extLst>
              </a:tr>
            </a:tbl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57" y="4421737"/>
            <a:ext cx="360000" cy="360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155687" y="4447848"/>
            <a:ext cx="120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Geosearch</a:t>
            </a:r>
            <a:r>
              <a:rPr lang="de-DE" sz="1400" dirty="0">
                <a:cs typeface="Courier New" panose="02070309020205020404" pitchFamily="49" charset="0"/>
              </a:rPr>
              <a:t> DK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98225" y="4772616"/>
            <a:ext cx="1880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Estonian</a:t>
            </a:r>
            <a:r>
              <a:rPr lang="de-DE" sz="1400" dirty="0">
                <a:cs typeface="Courier New" panose="02070309020205020404" pitchFamily="49" charset="0"/>
              </a:rPr>
              <a:t> IN-ADS </a:t>
            </a:r>
            <a:r>
              <a:rPr lang="de-DE" sz="1400" dirty="0" err="1">
                <a:cs typeface="Courier New" panose="02070309020205020404" pitchFamily="49" charset="0"/>
              </a:rPr>
              <a:t>search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26" y="4746505"/>
            <a:ext cx="344999" cy="360000"/>
          </a:xfrm>
          <a:prstGeom prst="rect">
            <a:avLst/>
          </a:prstGeom>
          <a:ln>
            <a:noFill/>
          </a:ln>
        </p:spPr>
      </p:pic>
      <p:sp>
        <p:nvSpPr>
          <p:cNvPr id="35" name="Rectangle 34"/>
          <p:cNvSpPr/>
          <p:nvPr/>
        </p:nvSpPr>
        <p:spPr>
          <a:xfrm>
            <a:off x="8878880" y="5862840"/>
            <a:ext cx="1531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Fonctions</a:t>
            </a:r>
            <a:r>
              <a:rPr lang="de-DE" sz="1400" dirty="0">
                <a:cs typeface="Courier New" panose="02070309020205020404" pitchFamily="49" charset="0"/>
              </a:rPr>
              <a:t> SIGMOÉ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317" y="5836729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37" name="Rectangle 36"/>
          <p:cNvSpPr/>
          <p:nvPr/>
        </p:nvSpPr>
        <p:spPr>
          <a:xfrm>
            <a:off x="3052857" y="5908717"/>
            <a:ext cx="2387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Gazetteer</a:t>
            </a:r>
            <a:r>
              <a:rPr lang="de-DE" sz="1400" dirty="0">
                <a:cs typeface="Courier New" panose="02070309020205020404" pitchFamily="49" charset="0"/>
              </a:rPr>
              <a:t> Berlin/Brandenburg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99" y="5899032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39" name="Rectangle 38"/>
          <p:cNvSpPr/>
          <p:nvPr/>
        </p:nvSpPr>
        <p:spPr>
          <a:xfrm>
            <a:off x="8153945" y="528228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de-DE" sz="1400" dirty="0" err="1">
                <a:cs typeface="Courier New" panose="02070309020205020404" pitchFamily="49" charset="0"/>
              </a:rPr>
              <a:t>Gban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56" y="5301026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0073492" y="4447848"/>
            <a:ext cx="1209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geopunt4Qgis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46" y="4424334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15" y="3614039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44" name="Rectangle 43"/>
          <p:cNvSpPr/>
          <p:nvPr/>
        </p:nvSpPr>
        <p:spPr>
          <a:xfrm>
            <a:off x="7297715" y="3642952"/>
            <a:ext cx="20721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Google </a:t>
            </a:r>
            <a:r>
              <a:rPr lang="de-DE" sz="1400" dirty="0" err="1">
                <a:cs typeface="Courier New" panose="02070309020205020404" pitchFamily="49" charset="0"/>
              </a:rPr>
              <a:t>Maps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Geocoder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66" y="3109913"/>
            <a:ext cx="360000" cy="246666"/>
          </a:xfrm>
          <a:prstGeom prst="rect">
            <a:avLst/>
          </a:prstGeom>
          <a:ln>
            <a:noFill/>
          </a:ln>
        </p:spPr>
      </p:pic>
      <p:sp>
        <p:nvSpPr>
          <p:cNvPr id="46" name="Rectangle 45"/>
          <p:cNvSpPr/>
          <p:nvPr/>
        </p:nvSpPr>
        <p:spPr>
          <a:xfrm>
            <a:off x="7546365" y="3072402"/>
            <a:ext cx="781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cs typeface="Courier New" panose="02070309020205020404" pitchFamily="49" charset="0"/>
              </a:rPr>
              <a:t>Hqgis</a:t>
            </a:r>
            <a:endParaRPr lang="de-DE" sz="1400" dirty="0"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23241" y="3479915"/>
            <a:ext cx="2043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Nominatim</a:t>
            </a:r>
            <a:r>
              <a:rPr lang="de-DE" sz="1400" dirty="0">
                <a:cs typeface="Courier New" panose="02070309020205020404" pitchFamily="49" charset="0"/>
              </a:rPr>
              <a:t> Locator Filter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40" y="3453804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29" y="5200722"/>
            <a:ext cx="345001" cy="360000"/>
          </a:xfrm>
          <a:prstGeom prst="rect">
            <a:avLst/>
          </a:prstGeom>
          <a:ln>
            <a:noFill/>
          </a:ln>
        </p:spPr>
      </p:pic>
      <p:sp>
        <p:nvSpPr>
          <p:cNvPr id="50" name="Rectangle 49"/>
          <p:cNvSpPr/>
          <p:nvPr/>
        </p:nvSpPr>
        <p:spPr>
          <a:xfrm>
            <a:off x="2581460" y="5230770"/>
            <a:ext cx="1916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OS </a:t>
            </a:r>
            <a:r>
              <a:rPr lang="de-DE" sz="1400" dirty="0" err="1">
                <a:cs typeface="Courier New" panose="02070309020205020404" pitchFamily="49" charset="0"/>
              </a:rPr>
              <a:t>search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for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addresses</a:t>
            </a:r>
            <a:endParaRPr lang="de-DE" sz="1400" dirty="0"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38402" y="4293946"/>
            <a:ext cx="2619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PDOK </a:t>
            </a:r>
            <a:r>
              <a:rPr lang="de-DE" sz="1400" dirty="0" err="1">
                <a:cs typeface="Courier New" panose="02070309020205020404" pitchFamily="49" charset="0"/>
              </a:rPr>
              <a:t>Locatieserver</a:t>
            </a:r>
            <a:r>
              <a:rPr lang="de-DE" sz="1400" dirty="0">
                <a:cs typeface="Courier New" panose="02070309020205020404" pitchFamily="49" charset="0"/>
              </a:rPr>
              <a:t> Locator</a:t>
            </a:r>
            <a:r>
              <a:rPr lang="de-DE" sz="1400" dirty="0" smtClean="0">
                <a:cs typeface="Courier New" panose="02070309020205020404" pitchFamily="49" charset="0"/>
              </a:rPr>
              <a:t> Filter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31" y="4259127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53" name="Rectangle 52"/>
          <p:cNvSpPr/>
          <p:nvPr/>
        </p:nvSpPr>
        <p:spPr>
          <a:xfrm>
            <a:off x="2956372" y="2998043"/>
            <a:ext cx="3864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cs typeface="Courier New" panose="02070309020205020404" pitchFamily="49" charset="0"/>
              </a:rPr>
              <a:t>Placekey</a:t>
            </a:r>
            <a:r>
              <a:rPr lang="en-US" sz="1400" dirty="0">
                <a:cs typeface="Courier New" panose="02070309020205020404" pitchFamily="49" charset="0"/>
              </a:rPr>
              <a:t> - Address Matching and Entity Resolution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34" y="2977524"/>
            <a:ext cx="255937" cy="360000"/>
          </a:xfrm>
          <a:prstGeom prst="rect">
            <a:avLst/>
          </a:prstGeom>
          <a:ln>
            <a:noFill/>
          </a:ln>
        </p:spPr>
      </p:pic>
      <p:sp>
        <p:nvSpPr>
          <p:cNvPr id="55" name="Rectangle 54"/>
          <p:cNvSpPr/>
          <p:nvPr/>
        </p:nvSpPr>
        <p:spPr>
          <a:xfrm>
            <a:off x="9644859" y="3373582"/>
            <a:ext cx="1805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TomTom</a:t>
            </a:r>
            <a:r>
              <a:rPr lang="de-DE" sz="1400" dirty="0">
                <a:cs typeface="Courier New" panose="02070309020205020404" pitchFamily="49" charset="0"/>
              </a:rPr>
              <a:t> Locator Filter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053425" y="2870746"/>
            <a:ext cx="2141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TravelTime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platform</a:t>
            </a:r>
            <a:r>
              <a:rPr lang="de-DE" sz="1400" dirty="0">
                <a:cs typeface="Courier New" panose="02070309020205020404" pitchFamily="49" charset="0"/>
              </a:rPr>
              <a:t> </a:t>
            </a:r>
            <a:r>
              <a:rPr lang="de-DE" sz="1400" dirty="0" err="1">
                <a:cs typeface="Courier New" panose="02070309020205020404" pitchFamily="49" charset="0"/>
              </a:rPr>
              <a:t>Plugin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790" y="2847591"/>
            <a:ext cx="360000" cy="360000"/>
          </a:xfrm>
          <a:prstGeom prst="rect">
            <a:avLst/>
          </a:prstGeom>
          <a:ln>
            <a:noFill/>
          </a:ln>
        </p:spPr>
      </p:pic>
      <p:sp>
        <p:nvSpPr>
          <p:cNvPr id="59" name="Rectangle 58"/>
          <p:cNvSpPr/>
          <p:nvPr/>
        </p:nvSpPr>
        <p:spPr>
          <a:xfrm>
            <a:off x="4132178" y="2581617"/>
            <a:ext cx="1677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What3words Tools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78" y="2547114"/>
            <a:ext cx="360000" cy="3637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120" y="3348711"/>
            <a:ext cx="360000" cy="36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55086" y="5528952"/>
            <a:ext cx="1379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BKG </a:t>
            </a:r>
            <a:r>
              <a:rPr lang="de-DE" sz="1400" dirty="0" err="1">
                <a:cs typeface="Courier New" panose="02070309020205020404" pitchFamily="49" charset="0"/>
              </a:rPr>
              <a:t>Geocoder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90" y="5351114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346" y="5352084"/>
            <a:ext cx="360000" cy="36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59086" y="5355711"/>
            <a:ext cx="1682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cs typeface="Courier New" panose="02070309020205020404" pitchFamily="49" charset="0"/>
              </a:rPr>
              <a:t>French Locator Filter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25934" y="2632140"/>
            <a:ext cx="9055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cs typeface="Courier New" panose="02070309020205020404" pitchFamily="49" charset="0"/>
              </a:rPr>
              <a:t>MapTiler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55" y="2592281"/>
            <a:ext cx="335279" cy="360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48844" y="5748616"/>
            <a:ext cx="13052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de-DE" sz="1400" dirty="0">
                <a:cs typeface="Courier New" panose="02070309020205020404" pitchFamily="49" charset="0"/>
              </a:rPr>
              <a:t>French </a:t>
            </a:r>
            <a:r>
              <a:rPr lang="de-DE" sz="1400" dirty="0" err="1">
                <a:cs typeface="Courier New" panose="02070309020205020404" pitchFamily="49" charset="0"/>
              </a:rPr>
              <a:t>Address</a:t>
            </a:r>
            <a:endParaRPr lang="de-DE" sz="1400" dirty="0">
              <a:cs typeface="Courier New" panose="02070309020205020404" pitchFamily="49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07" y="5745724"/>
            <a:ext cx="360000" cy="36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1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P.S. Sorry if I missed any Plugin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95094"/>
              </p:ext>
            </p:extLst>
          </p:nvPr>
        </p:nvGraphicFramePr>
        <p:xfrm>
          <a:off x="355522" y="858839"/>
          <a:ext cx="11330756" cy="50167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39898927"/>
                    </a:ext>
                  </a:extLst>
                </a:gridCol>
                <a:gridCol w="1350723">
                  <a:extLst>
                    <a:ext uri="{9D8B030D-6E8A-4147-A177-3AD203B41FA5}">
                      <a16:colId xmlns:a16="http://schemas.microsoft.com/office/drawing/2014/main" val="2748236958"/>
                    </a:ext>
                  </a:extLst>
                </a:gridCol>
                <a:gridCol w="3648276">
                  <a:extLst>
                    <a:ext uri="{9D8B030D-6E8A-4147-A177-3AD203B41FA5}">
                      <a16:colId xmlns:a16="http://schemas.microsoft.com/office/drawing/2014/main" val="1169725681"/>
                    </a:ext>
                  </a:extLst>
                </a:gridCol>
                <a:gridCol w="663892">
                  <a:extLst>
                    <a:ext uri="{9D8B030D-6E8A-4147-A177-3AD203B41FA5}">
                      <a16:colId xmlns:a16="http://schemas.microsoft.com/office/drawing/2014/main" val="81576285"/>
                    </a:ext>
                  </a:extLst>
                </a:gridCol>
                <a:gridCol w="803592">
                  <a:extLst>
                    <a:ext uri="{9D8B030D-6E8A-4147-A177-3AD203B41FA5}">
                      <a16:colId xmlns:a16="http://schemas.microsoft.com/office/drawing/2014/main" val="1501068508"/>
                    </a:ext>
                  </a:extLst>
                </a:gridCol>
                <a:gridCol w="2272129">
                  <a:extLst>
                    <a:ext uri="{9D8B030D-6E8A-4147-A177-3AD203B41FA5}">
                      <a16:colId xmlns:a16="http://schemas.microsoft.com/office/drawing/2014/main" val="3420810333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738266151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473871298"/>
                    </a:ext>
                  </a:extLst>
                </a:gridCol>
                <a:gridCol w="1111641">
                  <a:extLst>
                    <a:ext uri="{9D8B030D-6E8A-4147-A177-3AD203B41FA5}">
                      <a16:colId xmlns:a16="http://schemas.microsoft.com/office/drawing/2014/main" val="1643330741"/>
                    </a:ext>
                  </a:extLst>
                </a:gridCol>
              </a:tblGrid>
              <a:tr h="2621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#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Name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URLs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smtClean="0"/>
                        <a:t>API </a:t>
                      </a:r>
                      <a:r>
                        <a:rPr lang="de-DE" sz="1000" dirty="0" err="1" smtClean="0"/>
                        <a:t>key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err="1" smtClean="0"/>
                        <a:t>required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Downloads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Geocoder(s)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Batch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Reverse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Covered Area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820391"/>
                  </a:ext>
                </a:extLst>
              </a:tr>
              <a:tr h="33456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MMQGIS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3"/>
                        </a:rPr>
                        <a:t>https://plugins.qgis.org/plugins/mmqgis/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smtClean="0">
                          <a:hlinkClick r:id="rId4"/>
                        </a:rPr>
                        <a:t>https://michaelminn.com/linux/mmqgis/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no/yes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1.107.363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err="1" smtClean="0"/>
                        <a:t>Nominatim</a:t>
                      </a:r>
                      <a:r>
                        <a:rPr lang="de-DE" sz="1000" dirty="0" smtClean="0"/>
                        <a:t>, Google </a:t>
                      </a:r>
                      <a:r>
                        <a:rPr lang="de-DE" sz="1000" dirty="0" err="1" smtClean="0"/>
                        <a:t>Maps</a:t>
                      </a:r>
                      <a:r>
                        <a:rPr lang="de-DE" sz="1000" dirty="0" smtClean="0"/>
                        <a:t>, </a:t>
                      </a:r>
                      <a:r>
                        <a:rPr lang="de-DE" sz="1000" baseline="0" dirty="0" smtClean="0"/>
                        <a:t>ESRI Server, </a:t>
                      </a:r>
                      <a:r>
                        <a:rPr lang="de-DE" sz="1000" dirty="0" smtClean="0"/>
                        <a:t>US </a:t>
                      </a:r>
                      <a:r>
                        <a:rPr lang="de-DE" sz="1000" dirty="0" err="1" smtClean="0"/>
                        <a:t>Census</a:t>
                      </a:r>
                      <a:r>
                        <a:rPr lang="de-DE" sz="1000" dirty="0" smtClean="0"/>
                        <a:t> Bureau, </a:t>
                      </a:r>
                      <a:r>
                        <a:rPr lang="de-DE" sz="1000" baseline="0" dirty="0" err="1" smtClean="0"/>
                        <a:t>NetToolKit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World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563163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2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GeoCoding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5"/>
                        </a:rPr>
                        <a:t>https://plugins.qgis.org/plugins/GeoCoding/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no/yes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291.063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Nominatim</a:t>
                      </a:r>
                      <a:r>
                        <a:rPr lang="de-DE" sz="1000" dirty="0" smtClean="0"/>
                        <a:t>, Google </a:t>
                      </a:r>
                      <a:r>
                        <a:rPr lang="de-DE" sz="1000" dirty="0" err="1" smtClean="0"/>
                        <a:t>Maps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World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44913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3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MapTiler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6"/>
                        </a:rPr>
                        <a:t>https://plugins.qgis.org/plugins/qgis-maptiler-plugin/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7"/>
                        </a:rPr>
                        <a:t>https://www.maptiler.com/qgis-plugin/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97.269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MapTiler</a:t>
                      </a:r>
                      <a:r>
                        <a:rPr lang="de-DE" sz="1000" kern="1200" dirty="0" smtClean="0"/>
                        <a:t> Cloud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042300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4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geopunt4Qgis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8"/>
                        </a:rPr>
                        <a:t>https://plugins.qgis.org/plugins/geopunt4Qgis/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9"/>
                        </a:rPr>
                        <a:t>https://www.geopunt.be/over-geopunt/faq/plug-in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94.293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 smtClean="0"/>
                        <a:t>Geopunt</a:t>
                      </a:r>
                      <a:r>
                        <a:rPr lang="en-US" sz="1000" kern="1200" dirty="0" smtClean="0"/>
                        <a:t> API provided by the Flemish government Geographical Portal </a:t>
                      </a:r>
                      <a:r>
                        <a:rPr lang="en-US" sz="1000" kern="1200" dirty="0" err="1" smtClean="0"/>
                        <a:t>Geopunt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Flanders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138292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5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Geosearch</a:t>
                      </a:r>
                      <a:r>
                        <a:rPr lang="de-DE" sz="1000" kern="1200" dirty="0" smtClean="0"/>
                        <a:t> DK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0"/>
                        </a:rPr>
                        <a:t>https://plugins.qgis.org/plugins/geosearch_dk/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dirty="0" smtClean="0">
                          <a:hlinkClick r:id="rId11"/>
                        </a:rPr>
                        <a:t>https://dawadocs.dataforsyningen.dk/dok/api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41.477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err="1" smtClean="0"/>
                        <a:t>DAWA's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Datavask</a:t>
                      </a:r>
                      <a:r>
                        <a:rPr lang="de-DE" sz="1000" dirty="0" smtClean="0"/>
                        <a:t>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Denmark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34134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6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Nominatim</a:t>
                      </a:r>
                      <a:r>
                        <a:rPr lang="de-DE" sz="1000" kern="1200" dirty="0" smtClean="0"/>
                        <a:t> Locator Filter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2"/>
                        </a:rPr>
                        <a:t>https://plugins.qgis.org/plugins/nominatim_locator_filter/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25.643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err="1" smtClean="0"/>
                        <a:t>Nominatim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388367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7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TravelTime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platform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Plugin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3"/>
                        </a:rPr>
                        <a:t>https://plugins.qgis.org/plugins/travel_time_platform_plugin/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4"/>
                        </a:rPr>
                        <a:t>https://docs.traveltime.com/qgis/about/reference-manual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25.455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The </a:t>
                      </a:r>
                      <a:r>
                        <a:rPr lang="de-DE" sz="1000" kern="1200" dirty="0" err="1" smtClean="0"/>
                        <a:t>TravelTime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platform</a:t>
                      </a:r>
                      <a:r>
                        <a:rPr lang="de-DE" sz="1000" kern="1200" dirty="0" smtClean="0"/>
                        <a:t>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634447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8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err="1" smtClean="0"/>
                        <a:t>Hqgis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5"/>
                        </a:rPr>
                        <a:t>https://plugins.qgis.org/plugins/Hqgis/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6"/>
                        </a:rPr>
                        <a:t>https://developer.here.com/documentation/geocoding-search-api/dev_guide/index.html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24.123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Here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08280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9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Google </a:t>
                      </a:r>
                      <a:r>
                        <a:rPr lang="de-DE" sz="1000" kern="1200" dirty="0" err="1" smtClean="0"/>
                        <a:t>Maps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Geocoder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7"/>
                        </a:rPr>
                        <a:t>https://plugins.qgis.org/plugins/google_maps_geocoder/</a:t>
                      </a:r>
                      <a:r>
                        <a:rPr lang="de-DE" sz="1000" kern="1200" dirty="0" smtClean="0"/>
                        <a:t/>
                      </a:r>
                      <a:br>
                        <a:rPr lang="de-DE" sz="1000" kern="1200" dirty="0" smtClean="0"/>
                      </a:br>
                      <a:r>
                        <a:rPr lang="de-DE" sz="1000" kern="1200" dirty="0" smtClean="0">
                          <a:hlinkClick r:id="rId18"/>
                        </a:rPr>
                        <a:t>https://developers.google.com/maps/documentation/geocoding/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24.121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smtClean="0"/>
                        <a:t>Google </a:t>
                      </a:r>
                      <a:r>
                        <a:rPr lang="de-DE" sz="1000" dirty="0" err="1" smtClean="0"/>
                        <a:t>Maps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728259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10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French Locator Filter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9"/>
                        </a:rPr>
                        <a:t>https://plugins.qgis.org/plugins/french_locator_filter/</a:t>
                      </a:r>
                      <a:r>
                        <a:rPr lang="de-DE" sz="1000" kern="1200" dirty="0" smtClean="0"/>
                        <a:t/>
                      </a:r>
                      <a:br>
                        <a:rPr lang="de-DE" sz="1000" kern="1200" dirty="0" smtClean="0"/>
                      </a:br>
                      <a:r>
                        <a:rPr lang="de-DE" sz="1000" kern="1200" dirty="0" smtClean="0">
                          <a:hlinkClick r:id="rId20"/>
                        </a:rPr>
                        <a:t>https://oslandia.gitlab.io/qgis/french_locator_filter/</a:t>
                      </a:r>
                      <a:endParaRPr lang="de-DE" sz="1000" kern="12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smtClean="0">
                          <a:hlinkClick r:id="rId21"/>
                        </a:rPr>
                        <a:t>https://adresse.data.gouv.fr/api-doc/adresse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19.140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Etalab's</a:t>
                      </a:r>
                      <a:r>
                        <a:rPr lang="de-DE" sz="1000" kern="1200" dirty="0" smtClean="0"/>
                        <a:t> Adresse API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fr-FR" sz="1000" dirty="0" err="1" smtClean="0"/>
                        <a:t>provided</a:t>
                      </a:r>
                      <a:r>
                        <a:rPr lang="fr-FR" sz="1000" dirty="0" smtClean="0"/>
                        <a:t> by the La direction interministérielle du numérique (DINUM)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France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153152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55522" y="95250"/>
            <a:ext cx="10515600" cy="763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26 QGIS Plugins that are available for geocoding : Part 1</a:t>
            </a:r>
            <a:br>
              <a:rPr lang="en-US" dirty="0" smtClean="0"/>
            </a:br>
            <a:r>
              <a:rPr lang="en-US" sz="2000" dirty="0" smtClean="0"/>
              <a:t>(sorted by number of downloads)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P.S. Sorry if I missed any Plugin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18</a:t>
            </a:fld>
            <a:endParaRPr lang="de-D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50770"/>
              </p:ext>
            </p:extLst>
          </p:nvPr>
        </p:nvGraphicFramePr>
        <p:xfrm>
          <a:off x="355522" y="858839"/>
          <a:ext cx="11330756" cy="48584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39898927"/>
                    </a:ext>
                  </a:extLst>
                </a:gridCol>
                <a:gridCol w="1350723">
                  <a:extLst>
                    <a:ext uri="{9D8B030D-6E8A-4147-A177-3AD203B41FA5}">
                      <a16:colId xmlns:a16="http://schemas.microsoft.com/office/drawing/2014/main" val="2748236958"/>
                    </a:ext>
                  </a:extLst>
                </a:gridCol>
                <a:gridCol w="3648276">
                  <a:extLst>
                    <a:ext uri="{9D8B030D-6E8A-4147-A177-3AD203B41FA5}">
                      <a16:colId xmlns:a16="http://schemas.microsoft.com/office/drawing/2014/main" val="1169725681"/>
                    </a:ext>
                  </a:extLst>
                </a:gridCol>
                <a:gridCol w="663892">
                  <a:extLst>
                    <a:ext uri="{9D8B030D-6E8A-4147-A177-3AD203B41FA5}">
                      <a16:colId xmlns:a16="http://schemas.microsoft.com/office/drawing/2014/main" val="81576285"/>
                    </a:ext>
                  </a:extLst>
                </a:gridCol>
                <a:gridCol w="803592">
                  <a:extLst>
                    <a:ext uri="{9D8B030D-6E8A-4147-A177-3AD203B41FA5}">
                      <a16:colId xmlns:a16="http://schemas.microsoft.com/office/drawing/2014/main" val="1501068508"/>
                    </a:ext>
                  </a:extLst>
                </a:gridCol>
                <a:gridCol w="2272129">
                  <a:extLst>
                    <a:ext uri="{9D8B030D-6E8A-4147-A177-3AD203B41FA5}">
                      <a16:colId xmlns:a16="http://schemas.microsoft.com/office/drawing/2014/main" val="3420810333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738266151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473871298"/>
                    </a:ext>
                  </a:extLst>
                </a:gridCol>
                <a:gridCol w="1111641">
                  <a:extLst>
                    <a:ext uri="{9D8B030D-6E8A-4147-A177-3AD203B41FA5}">
                      <a16:colId xmlns:a16="http://schemas.microsoft.com/office/drawing/2014/main" val="1643330741"/>
                    </a:ext>
                  </a:extLst>
                </a:gridCol>
              </a:tblGrid>
              <a:tr h="2621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#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Name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URLs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smtClean="0"/>
                        <a:t>API </a:t>
                      </a:r>
                      <a:r>
                        <a:rPr lang="de-DE" sz="1000" dirty="0" err="1" smtClean="0"/>
                        <a:t>key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err="1" smtClean="0"/>
                        <a:t>required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Downloads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Geocoder(s)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Batch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Reverse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Covered Area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82039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11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PDOK </a:t>
                      </a:r>
                      <a:r>
                        <a:rPr lang="de-DE" sz="1000" kern="1200" dirty="0" err="1" smtClean="0"/>
                        <a:t>Locatieserver</a:t>
                      </a:r>
                      <a:r>
                        <a:rPr lang="de-DE" sz="1000" kern="1200" dirty="0" smtClean="0"/>
                        <a:t> Locator Filter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3"/>
                        </a:rPr>
                        <a:t>https://plugins.qgis.org/plugins/pdok_locatieserver_locator_filter/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4"/>
                        </a:rPr>
                        <a:t>https://www.pdok.nl/pdok-locatieserver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16.969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PDOK </a:t>
                      </a:r>
                      <a:r>
                        <a:rPr lang="de-DE" sz="1000" kern="1200" dirty="0" err="1" smtClean="0"/>
                        <a:t>Locatieserver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The Netherlands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937375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12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err="1" smtClean="0"/>
                        <a:t>Gban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5"/>
                        </a:rPr>
                        <a:t>https://plugins.qgis.org/plugins/gban/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6"/>
                        </a:rPr>
                        <a:t>https://adresse.data.gouv.fr/api-doc/adresse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8.705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Etalab's</a:t>
                      </a:r>
                      <a:r>
                        <a:rPr lang="de-DE" sz="1000" kern="1200" dirty="0" smtClean="0"/>
                        <a:t> Adresse API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fr-FR" sz="1000" dirty="0" err="1" smtClean="0"/>
                        <a:t>provided</a:t>
                      </a:r>
                      <a:r>
                        <a:rPr lang="fr-FR" sz="1000" dirty="0" smtClean="0"/>
                        <a:t> by the La direction interministérielle du numérique (DINUM)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France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2764252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13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Pelias</a:t>
                      </a:r>
                      <a:r>
                        <a:rPr lang="de-DE" sz="1000" kern="1200" dirty="0" smtClean="0"/>
                        <a:t> Geocoding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7"/>
                        </a:rPr>
                        <a:t>https://plugins.qgis.org/plugins/PeliasGeocoding/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8.588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Openrouteservice</a:t>
                      </a:r>
                      <a:r>
                        <a:rPr lang="de-DE" sz="1000" kern="1200" dirty="0" smtClean="0"/>
                        <a:t>, </a:t>
                      </a:r>
                      <a:r>
                        <a:rPr lang="de-DE" sz="1000" kern="1200" dirty="0" err="1" smtClean="0"/>
                        <a:t>Geocode</a:t>
                      </a:r>
                      <a:r>
                        <a:rPr lang="de-DE" sz="1000" kern="1200" dirty="0" smtClean="0"/>
                        <a:t> Earth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858566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14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French </a:t>
                      </a:r>
                      <a:r>
                        <a:rPr lang="de-DE" sz="1000" dirty="0" err="1" smtClean="0"/>
                        <a:t>Address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8"/>
                        </a:rPr>
                        <a:t>https://plugins.qgis.org/plugins/french_address/</a:t>
                      </a:r>
                      <a:endParaRPr lang="de-DE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smtClean="0">
                          <a:hlinkClick r:id="rId6"/>
                        </a:rPr>
                        <a:t>https://adresse.data.gouv.fr/api-doc/adresse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no</a:t>
                      </a:r>
                      <a:endParaRPr lang="de-DE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8.167</a:t>
                      </a:r>
                      <a:endParaRPr lang="de-DE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Etalab's</a:t>
                      </a:r>
                      <a:r>
                        <a:rPr lang="de-DE" sz="1000" kern="1200" dirty="0" smtClean="0"/>
                        <a:t> Adresse API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fr-FR" sz="1000" dirty="0" err="1" smtClean="0"/>
                        <a:t>provided</a:t>
                      </a:r>
                      <a:r>
                        <a:rPr lang="fr-FR" sz="1000" dirty="0" smtClean="0"/>
                        <a:t> by the La direction interministérielle du numérique (DINUM)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France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5245400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15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Geokodowanie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Adresów</a:t>
                      </a:r>
                      <a:r>
                        <a:rPr lang="de-DE" sz="1000" dirty="0" smtClean="0"/>
                        <a:t> UUG GUGiK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9"/>
                        </a:rPr>
                        <a:t>https://plugins.qgis.org/plugins/geokodowanie_adresow/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smtClean="0">
                          <a:hlinkClick r:id="rId10"/>
                        </a:rPr>
                        <a:t>http://services.gugik.gov.pl/uug/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no</a:t>
                      </a:r>
                      <a:endParaRPr lang="de-DE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dirty="0" smtClean="0"/>
                        <a:t>5.593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Uniwersalna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Usługa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Geokodowania</a:t>
                      </a:r>
                      <a:r>
                        <a:rPr lang="de-DE" sz="1000" dirty="0" smtClean="0"/>
                        <a:t> (UUG) </a:t>
                      </a:r>
                      <a:r>
                        <a:rPr lang="de-DE" sz="1000" dirty="0" err="1" smtClean="0"/>
                        <a:t>provided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by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the</a:t>
                      </a:r>
                      <a:r>
                        <a:rPr lang="de-DE" sz="1000" dirty="0" smtClean="0"/>
                        <a:t> </a:t>
                      </a:r>
                      <a:r>
                        <a:rPr lang="pl-PL" sz="1000" dirty="0" smtClean="0"/>
                        <a:t>Główny Urząd Geodezji i Kartografii </a:t>
                      </a:r>
                      <a:r>
                        <a:rPr lang="en-US" sz="1000" dirty="0" smtClean="0"/>
                        <a:t>(</a:t>
                      </a:r>
                      <a:r>
                        <a:rPr lang="de-DE" sz="1000" dirty="0" smtClean="0"/>
                        <a:t>GUGiK)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Poland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473325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16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BKG Geocoder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11"/>
                        </a:rPr>
                        <a:t>https://gdz.bkg.bund.de/index.php/default/qgis-bkg-geocoder.html</a:t>
                      </a:r>
                      <a:endParaRPr lang="de-DE" sz="1000" dirty="0" smtClean="0"/>
                    </a:p>
                    <a:p>
                      <a:pPr algn="l"/>
                      <a:r>
                        <a:rPr lang="de-DE" sz="1000" dirty="0" smtClean="0">
                          <a:hlinkClick r:id="rId12"/>
                        </a:rPr>
                        <a:t>https://plugins.qgis.org/plugins/bkggeocoder/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yes</a:t>
                      </a:r>
                      <a:endParaRPr lang="de-DE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3.484</a:t>
                      </a:r>
                      <a:endParaRPr lang="de-DE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BKG </a:t>
                      </a:r>
                      <a:r>
                        <a:rPr lang="de-DE" sz="1000" dirty="0" err="1" smtClean="0"/>
                        <a:t>Geocoder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provided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by</a:t>
                      </a:r>
                      <a:r>
                        <a:rPr lang="de-DE" sz="1000" dirty="0" smtClean="0"/>
                        <a:t>  </a:t>
                      </a:r>
                      <a:r>
                        <a:rPr lang="de-DE" sz="1000" dirty="0" err="1" smtClean="0"/>
                        <a:t>the</a:t>
                      </a:r>
                      <a:r>
                        <a:rPr lang="de-DE" sz="1000" dirty="0" smtClean="0"/>
                        <a:t> Bundesamt für Kartographie und Geodäsie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Germany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197162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17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GeoBarcelona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13"/>
                        </a:rPr>
                        <a:t>https://plugins.qgis.org/plugins/geobarcelona/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en-US" sz="1000" dirty="0" smtClean="0">
                          <a:hlinkClick r:id="rId14"/>
                        </a:rPr>
                        <a:t>https://w33.bcn.cat/GeoBcn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2.754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GeoBcn</a:t>
                      </a:r>
                      <a:r>
                        <a:rPr lang="en-US" sz="1000" dirty="0" smtClean="0"/>
                        <a:t> provided by the </a:t>
                      </a:r>
                      <a:r>
                        <a:rPr lang="en-US" sz="1000" dirty="0" err="1" smtClean="0"/>
                        <a:t>l'Ajuntament</a:t>
                      </a:r>
                      <a:r>
                        <a:rPr lang="en-US" sz="1000" dirty="0" smtClean="0"/>
                        <a:t> de Barcelona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Barcelona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990159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18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Danish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Address</a:t>
                      </a:r>
                      <a:r>
                        <a:rPr lang="de-DE" sz="1000" dirty="0" smtClean="0"/>
                        <a:t> Tools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15"/>
                        </a:rPr>
                        <a:t>https://plugins.qgis.org/plugins/AddressToolsDK/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smtClean="0">
                          <a:hlinkClick r:id="rId16"/>
                        </a:rPr>
                        <a:t>https://dawadocs.dataforsyningen.dk/dok/api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2.066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err="1" smtClean="0"/>
                        <a:t>DAWA's</a:t>
                      </a:r>
                      <a:r>
                        <a:rPr lang="de-DE" sz="1000" dirty="0" smtClean="0"/>
                        <a:t> </a:t>
                      </a:r>
                      <a:r>
                        <a:rPr lang="de-DE" sz="1000" dirty="0" err="1" smtClean="0"/>
                        <a:t>Datavask</a:t>
                      </a:r>
                      <a:r>
                        <a:rPr lang="de-DE" sz="1000" dirty="0" smtClean="0"/>
                        <a:t> API</a:t>
                      </a:r>
                      <a:endParaRPr lang="de-DE" sz="10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yes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Denmark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93221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19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Fonctions</a:t>
                      </a:r>
                      <a:r>
                        <a:rPr lang="de-DE" sz="1000" kern="1200" dirty="0" smtClean="0"/>
                        <a:t> SIGMOÉ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7"/>
                        </a:rPr>
                        <a:t>https://plugins.qgis.org/plugins/SgmExpressionFunctions/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6"/>
                        </a:rPr>
                        <a:t>https://adresse.data.gouv.fr/api-doc/adresse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1.868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kern="1200" dirty="0" err="1" smtClean="0"/>
                        <a:t>Etalab's</a:t>
                      </a:r>
                      <a:r>
                        <a:rPr lang="de-DE" sz="1000" kern="1200" dirty="0" smtClean="0"/>
                        <a:t> Adresse API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fr-FR" sz="1000" dirty="0" err="1" smtClean="0"/>
                        <a:t>provided</a:t>
                      </a:r>
                      <a:r>
                        <a:rPr lang="fr-FR" sz="1000" dirty="0" smtClean="0"/>
                        <a:t> by the La direction interministérielle du numérique (DINUM)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France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187003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355522" y="95250"/>
            <a:ext cx="10515600" cy="763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26 QGIS Plugins that are available for geocoding : Part 2</a:t>
            </a:r>
            <a:br>
              <a:rPr lang="en-US" dirty="0" smtClean="0"/>
            </a:br>
            <a:r>
              <a:rPr lang="en-US" sz="2000" dirty="0" smtClean="0"/>
              <a:t>(sorted by number of downloads)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P.S. Sorry if I missed any Plugin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19855"/>
              </p:ext>
            </p:extLst>
          </p:nvPr>
        </p:nvGraphicFramePr>
        <p:xfrm>
          <a:off x="355522" y="858839"/>
          <a:ext cx="11330756" cy="3627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1630">
                  <a:extLst>
                    <a:ext uri="{9D8B030D-6E8A-4147-A177-3AD203B41FA5}">
                      <a16:colId xmlns:a16="http://schemas.microsoft.com/office/drawing/2014/main" val="2039898927"/>
                    </a:ext>
                  </a:extLst>
                </a:gridCol>
                <a:gridCol w="1350723">
                  <a:extLst>
                    <a:ext uri="{9D8B030D-6E8A-4147-A177-3AD203B41FA5}">
                      <a16:colId xmlns:a16="http://schemas.microsoft.com/office/drawing/2014/main" val="2748236958"/>
                    </a:ext>
                  </a:extLst>
                </a:gridCol>
                <a:gridCol w="3648276">
                  <a:extLst>
                    <a:ext uri="{9D8B030D-6E8A-4147-A177-3AD203B41FA5}">
                      <a16:colId xmlns:a16="http://schemas.microsoft.com/office/drawing/2014/main" val="1169725681"/>
                    </a:ext>
                  </a:extLst>
                </a:gridCol>
                <a:gridCol w="663892">
                  <a:extLst>
                    <a:ext uri="{9D8B030D-6E8A-4147-A177-3AD203B41FA5}">
                      <a16:colId xmlns:a16="http://schemas.microsoft.com/office/drawing/2014/main" val="81576285"/>
                    </a:ext>
                  </a:extLst>
                </a:gridCol>
                <a:gridCol w="803592">
                  <a:extLst>
                    <a:ext uri="{9D8B030D-6E8A-4147-A177-3AD203B41FA5}">
                      <a16:colId xmlns:a16="http://schemas.microsoft.com/office/drawing/2014/main" val="1501068508"/>
                    </a:ext>
                  </a:extLst>
                </a:gridCol>
                <a:gridCol w="2272129">
                  <a:extLst>
                    <a:ext uri="{9D8B030D-6E8A-4147-A177-3AD203B41FA5}">
                      <a16:colId xmlns:a16="http://schemas.microsoft.com/office/drawing/2014/main" val="3420810333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738266151"/>
                    </a:ext>
                  </a:extLst>
                </a:gridCol>
                <a:gridCol w="628968">
                  <a:extLst>
                    <a:ext uri="{9D8B030D-6E8A-4147-A177-3AD203B41FA5}">
                      <a16:colId xmlns:a16="http://schemas.microsoft.com/office/drawing/2014/main" val="473871298"/>
                    </a:ext>
                  </a:extLst>
                </a:gridCol>
                <a:gridCol w="1111641">
                  <a:extLst>
                    <a:ext uri="{9D8B030D-6E8A-4147-A177-3AD203B41FA5}">
                      <a16:colId xmlns:a16="http://schemas.microsoft.com/office/drawing/2014/main" val="1643330741"/>
                    </a:ext>
                  </a:extLst>
                </a:gridCol>
              </a:tblGrid>
              <a:tr h="2621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#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Name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URLs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smtClean="0"/>
                        <a:t>API </a:t>
                      </a:r>
                      <a:r>
                        <a:rPr lang="de-DE" sz="1000" dirty="0" err="1" smtClean="0"/>
                        <a:t>key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000" dirty="0" err="1" smtClean="0"/>
                        <a:t>required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Downloads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Geocoder(s)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Batch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Reverse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Covered Area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820391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20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OS </a:t>
                      </a:r>
                      <a:r>
                        <a:rPr lang="de-DE" sz="1000" kern="1200" dirty="0" err="1" smtClean="0"/>
                        <a:t>search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for</a:t>
                      </a:r>
                      <a:r>
                        <a:rPr lang="de-DE" sz="1000" kern="1200" dirty="0" smtClean="0"/>
                        <a:t> </a:t>
                      </a:r>
                      <a:r>
                        <a:rPr lang="de-DE" sz="1000" kern="1200" dirty="0" err="1" smtClean="0"/>
                        <a:t>addresses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3"/>
                        </a:rPr>
                        <a:t>https://plugins.qgis.org/plugins/addresssearch/</a:t>
                      </a:r>
                      <a:r>
                        <a:rPr lang="de-DE" sz="1000" kern="1200" dirty="0" smtClean="0"/>
                        <a:t/>
                      </a:r>
                      <a:br>
                        <a:rPr lang="de-DE" sz="1000" kern="1200" dirty="0" smtClean="0"/>
                      </a:br>
                      <a:r>
                        <a:rPr lang="de-DE" sz="1000" kern="1200" dirty="0" smtClean="0">
                          <a:hlinkClick r:id="rId4"/>
                        </a:rPr>
                        <a:t>https://osdatahub.os.uk/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1.622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000" kern="1200" dirty="0" smtClean="0"/>
                        <a:t>OS Data Hub Place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The UK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800529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21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TomTom</a:t>
                      </a:r>
                      <a:r>
                        <a:rPr lang="de-DE" sz="1000" kern="1200" dirty="0" smtClean="0"/>
                        <a:t> Locator Filter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5"/>
                        </a:rPr>
                        <a:t>https://plugins.qgis.org/plugins/tomtom_locator_filter/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6"/>
                        </a:rPr>
                        <a:t>https://developer.tomtom.com/search-api/documentation/product-information/introduction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1.106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TomTom's</a:t>
                      </a:r>
                      <a:r>
                        <a:rPr lang="de-DE" sz="1000" kern="1200" dirty="0" smtClean="0"/>
                        <a:t> Search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712895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22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/>
                        <a:t>Digitransit.fi Geocoder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000" dirty="0" smtClean="0">
                          <a:hlinkClick r:id="rId7"/>
                        </a:rPr>
                        <a:t>https://digitransit.fi/en/developers/apis/2-geocoding-api/</a:t>
                      </a:r>
                      <a:br>
                        <a:rPr lang="de-DE" sz="1000" dirty="0" smtClean="0">
                          <a:hlinkClick r:id="rId7"/>
                        </a:rPr>
                      </a:br>
                      <a:r>
                        <a:rPr lang="de-DE" sz="1000" dirty="0" smtClean="0">
                          <a:hlinkClick r:id="rId7"/>
                        </a:rPr>
                        <a:t>https://plugins.qgis.org/plugins/QGISDigitransitGeocoding-master/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1.043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Digitransit.fi geocoding API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smtClean="0"/>
                        <a:t>no</a:t>
                      </a:r>
                      <a:endParaRPr lang="de-DE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Finnland</a:t>
                      </a:r>
                      <a:endParaRPr lang="de-DE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673923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23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err="1" smtClean="0"/>
                        <a:t>Placekey</a:t>
                      </a:r>
                      <a:r>
                        <a:rPr lang="en-US" sz="1000" kern="1200" dirty="0" smtClean="0"/>
                        <a:t> - Address Matching and Entity Resolution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8"/>
                        </a:rPr>
                        <a:t>https://plugins.qgis.org/plugins/placekey/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9"/>
                        </a:rPr>
                        <a:t>https://www.placekey.io/</a:t>
                      </a:r>
                      <a:endParaRPr lang="de-DE" sz="1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871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The </a:t>
                      </a:r>
                      <a:r>
                        <a:rPr lang="de-DE" sz="1000" kern="1200" dirty="0" err="1" smtClean="0"/>
                        <a:t>Placekey</a:t>
                      </a:r>
                      <a:r>
                        <a:rPr lang="de-DE" sz="1000" kern="1200" dirty="0" smtClean="0"/>
                        <a:t>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smtClean="0"/>
                        <a:t>The Netherlands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The US, Canada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6696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24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What3words Tools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0"/>
                        </a:rPr>
                        <a:t>https://plugins.qgis.org/plugins/what3words/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1"/>
                        </a:rPr>
                        <a:t>https://developer.what3words.com/tools/gis-extensions/qgis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375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what3words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yes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World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332123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25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Gazetteer</a:t>
                      </a:r>
                      <a:r>
                        <a:rPr lang="de-DE" sz="1000" kern="1200" dirty="0" smtClean="0"/>
                        <a:t> Berlin/Brandenburg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2"/>
                        </a:rPr>
                        <a:t>https://plugins.qgis.org/plugins/qgs-gazetteer-bb/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3"/>
                        </a:rPr>
                        <a:t>https://search.geobasis-bb.de/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328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Search API provided by the </a:t>
                      </a:r>
                      <a:r>
                        <a:rPr lang="en-US" sz="1000" kern="1200" dirty="0" err="1" smtClean="0"/>
                        <a:t>Landesvermessung</a:t>
                      </a:r>
                      <a:r>
                        <a:rPr lang="en-US" sz="1000" kern="1200" dirty="0" smtClean="0"/>
                        <a:t> und </a:t>
                      </a:r>
                      <a:r>
                        <a:rPr lang="en-US" sz="1000" kern="1200" dirty="0" err="1" smtClean="0"/>
                        <a:t>Geobasisinformation</a:t>
                      </a:r>
                      <a:r>
                        <a:rPr lang="en-US" sz="1000" kern="1200" dirty="0" smtClean="0"/>
                        <a:t> Brandenburg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Berlin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de-DE" sz="1000" kern="1200" baseline="0" dirty="0" err="1" smtClean="0"/>
                        <a:t>and</a:t>
                      </a:r>
                      <a:r>
                        <a:rPr lang="de-DE" sz="1000" kern="1200" baseline="0" dirty="0" smtClean="0"/>
                        <a:t> </a:t>
                      </a:r>
                      <a:r>
                        <a:rPr lang="de-DE" sz="1000" kern="1200" dirty="0" smtClean="0"/>
                        <a:t>Brandenburg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914215"/>
                  </a:ext>
                </a:extLst>
              </a:tr>
              <a:tr h="2621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26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err="1" smtClean="0"/>
                        <a:t>Estonian</a:t>
                      </a:r>
                      <a:r>
                        <a:rPr lang="de-DE" sz="1000" kern="1200" dirty="0" smtClean="0"/>
                        <a:t> IN-ADS </a:t>
                      </a:r>
                      <a:r>
                        <a:rPr lang="de-DE" sz="1000" kern="1200" dirty="0" err="1" smtClean="0"/>
                        <a:t>search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4"/>
                        </a:rPr>
                        <a:t>https://plugins.qgis.org/plugins/in_ads/</a:t>
                      </a:r>
                      <a:endParaRPr lang="de-DE" sz="1000" kern="1200" dirty="0" smtClean="0"/>
                    </a:p>
                    <a:p>
                      <a:pPr marL="0" algn="l" defTabSz="914400" rtl="0" eaLnBrk="1" latinLnBrk="0" hangingPunct="1"/>
                      <a:r>
                        <a:rPr lang="de-DE" sz="1000" kern="1200" dirty="0" smtClean="0">
                          <a:hlinkClick r:id="rId15"/>
                        </a:rPr>
                        <a:t>https://geoportaal.maaamet.ee/eng/Services/In-ADS-p660.html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234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In-ADS API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000" kern="1200" dirty="0" smtClean="0"/>
                        <a:t>no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kern="1200" dirty="0" smtClean="0"/>
                        <a:t>Estonia</a:t>
                      </a:r>
                      <a:endParaRPr lang="de-DE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29311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355522" y="95250"/>
            <a:ext cx="10515600" cy="763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26 QGIS Plugins that are available for geocoding : Part 3</a:t>
            </a:r>
            <a:br>
              <a:rPr lang="en-US" dirty="0" smtClean="0"/>
            </a:br>
            <a:r>
              <a:rPr lang="en-US" sz="2000" dirty="0" smtClean="0"/>
              <a:t>(sorted by number of downloads)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What is Geocoding?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Geocode 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Novice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 Advanced Beginner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a </a:t>
            </a:r>
            <a:r>
              <a:rPr lang="de-DE" dirty="0" err="1" smtClean="0"/>
              <a:t>Competent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smtClean="0"/>
              <a:t>a </a:t>
            </a:r>
            <a:r>
              <a:rPr lang="de-DE" dirty="0" err="1" smtClean="0"/>
              <a:t>Proficient</a:t>
            </a:r>
            <a:endParaRPr lang="de-DE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an Expert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Reverse geocoding in QGIS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Time to try geocoding in QGIS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Time to try geocoding </a:t>
            </a:r>
            <a:r>
              <a:rPr lang="en-US" dirty="0" smtClean="0"/>
              <a:t>with GeoPy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2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</a:t>
            </a:r>
            <a:r>
              <a:rPr lang="de-DE" dirty="0" smtClean="0"/>
              <a:t>a </a:t>
            </a:r>
            <a:r>
              <a:rPr lang="de-DE" dirty="0" err="1" smtClean="0"/>
              <a:t>Proficient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4) </a:t>
            </a:r>
            <a:r>
              <a:rPr lang="de-DE" dirty="0" err="1"/>
              <a:t>with</a:t>
            </a:r>
            <a:r>
              <a:rPr lang="de-DE" dirty="0"/>
              <a:t> GIS Software </a:t>
            </a:r>
            <a:r>
              <a:rPr lang="de-DE" dirty="0" smtClean="0"/>
              <a:t>API : PyQGIS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snippet of code can be used for geocoding with the</a:t>
            </a:r>
            <a:br>
              <a:rPr lang="en-US" dirty="0" smtClean="0"/>
            </a:br>
            <a:r>
              <a:rPr lang="en-US" dirty="0" smtClean="0"/>
              <a:t>"Batch </a:t>
            </a:r>
            <a:r>
              <a:rPr lang="en-US" dirty="0" err="1" smtClean="0"/>
              <a:t>Nominatim</a:t>
            </a:r>
            <a:r>
              <a:rPr lang="en-US" dirty="0" smtClean="0"/>
              <a:t> geocoder" processing algorithm using PyQGIS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81201" y="6356350"/>
            <a:ext cx="803910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20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838200" y="3037642"/>
            <a:ext cx="1009649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processing</a:t>
            </a:r>
            <a:endParaRPr lang="de-DE" sz="2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2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2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layer</a:t>
            </a:r>
            <a:r>
              <a:rPr lang="de-DE" sz="2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qgis</a:t>
            </a:r>
            <a:r>
              <a:rPr lang="de-DE" sz="2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utils</a:t>
            </a:r>
            <a:r>
              <a:rPr lang="de-DE" sz="2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iface</a:t>
            </a:r>
            <a:r>
              <a:rPr lang="de-DE" sz="2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activeLayer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</a:p>
          <a:p>
            <a:endParaRPr lang="de-DE" sz="22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de-DE" sz="2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result</a:t>
            </a:r>
            <a:r>
              <a:rPr lang="de-DE" sz="2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processing</a:t>
            </a:r>
            <a:r>
              <a:rPr lang="de-DE" sz="22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run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de-DE" sz="2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native:batchnominatimgeocoder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	{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'INPUT'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layer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 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'FIELD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de-DE" sz="2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address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 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'OUTPUT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de-DE" sz="2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22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memory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:'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endParaRPr lang="de-DE" sz="2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2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QgsProject</a:t>
            </a:r>
            <a:r>
              <a:rPr lang="de-DE" sz="22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2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instance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().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addMapLayer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2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result</a:t>
            </a:r>
            <a:r>
              <a:rPr lang="de-DE" sz="22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2200" dirty="0">
                <a:solidFill>
                  <a:srgbClr val="808080"/>
                </a:solidFill>
                <a:latin typeface="Courier New" panose="02070309020205020404" pitchFamily="49" charset="0"/>
              </a:rPr>
              <a:t>'OUTPUT</a:t>
            </a:r>
            <a:r>
              <a:rPr lang="de-DE" sz="22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22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endParaRPr lang="de-DE" sz="2200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</a:t>
            </a:r>
            <a:r>
              <a:rPr lang="de-DE" dirty="0" smtClean="0"/>
              <a:t>a </a:t>
            </a:r>
            <a:r>
              <a:rPr lang="de-DE" dirty="0" err="1" smtClean="0"/>
              <a:t>Proficient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4) </a:t>
            </a:r>
            <a:r>
              <a:rPr lang="de-DE" dirty="0" err="1"/>
              <a:t>with</a:t>
            </a:r>
            <a:r>
              <a:rPr lang="de-DE" dirty="0"/>
              <a:t> GIS Software API : PyQGIS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Surprisingly but starting from QGIS 3.18 already had</a:t>
            </a:r>
            <a:br>
              <a:rPr lang="en-US" dirty="0" smtClean="0"/>
            </a:br>
            <a:r>
              <a:rPr lang="en-US" dirty="0" smtClean="0"/>
              <a:t>two embedded </a:t>
            </a:r>
            <a:r>
              <a:rPr lang="de-DE" dirty="0" smtClean="0"/>
              <a:t>API </a:t>
            </a:r>
            <a:r>
              <a:rPr lang="de-DE" dirty="0" err="1"/>
              <a:t>geocoder</a:t>
            </a:r>
            <a:r>
              <a:rPr lang="de-DE" dirty="0"/>
              <a:t> </a:t>
            </a:r>
            <a:r>
              <a:rPr lang="de-DE" dirty="0" err="1" smtClean="0"/>
              <a:t>classes</a:t>
            </a:r>
            <a:r>
              <a:rPr lang="en-US" dirty="0" smtClean="0"/>
              <a:t>:</a:t>
            </a:r>
          </a:p>
          <a:p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QgsNominatimGeocoder</a:t>
            </a:r>
            <a:r>
              <a:rPr lang="de-DE" dirty="0" smtClean="0"/>
              <a:t> </a:t>
            </a:r>
            <a:r>
              <a:rPr lang="de-DE" sz="2400" dirty="0"/>
              <a:t>: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>
                <a:hlinkClick r:id="rId3"/>
              </a:rPr>
              <a:t>https</a:t>
            </a:r>
            <a:r>
              <a:rPr lang="de-DE" sz="2400" dirty="0">
                <a:hlinkClick r:id="rId3"/>
              </a:rPr>
              <a:t>://</a:t>
            </a:r>
            <a:r>
              <a:rPr lang="de-DE" sz="2400" dirty="0" smtClean="0">
                <a:hlinkClick r:id="rId3"/>
              </a:rPr>
              <a:t>qgis.org/pyqgis/master/core/QgsNominatimGeocoder.html</a:t>
            </a:r>
            <a:endParaRPr lang="de-DE" sz="2400" dirty="0" smtClean="0"/>
          </a:p>
          <a:p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QgsGoogleMapsGeocoder</a:t>
            </a:r>
            <a:r>
              <a:rPr lang="de-DE" dirty="0"/>
              <a:t> 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sz="2400" dirty="0" smtClean="0">
                <a:hlinkClick r:id="rId4"/>
              </a:rPr>
              <a:t>https</a:t>
            </a:r>
            <a:r>
              <a:rPr lang="de-DE" sz="2400" dirty="0">
                <a:hlinkClick r:id="rId4"/>
              </a:rPr>
              <a:t>://qgis.org/pyqgis/master/core/QgsGoogleMapsGeocoder.html</a:t>
            </a:r>
            <a:endParaRPr lang="de-DE" sz="2400" dirty="0"/>
          </a:p>
          <a:p>
            <a:pPr marL="0" indent="0">
              <a:buNone/>
            </a:pPr>
            <a:r>
              <a:rPr lang="en-US" sz="2400" dirty="0" smtClean="0"/>
              <a:t>Also developed by @</a:t>
            </a:r>
            <a:r>
              <a:rPr lang="de-DE" sz="2400" dirty="0"/>
              <a:t>Mathieu </a:t>
            </a:r>
            <a:r>
              <a:rPr lang="de-DE" sz="2400" dirty="0" err="1"/>
              <a:t>Pellerin</a:t>
            </a:r>
            <a:r>
              <a:rPr lang="de-DE" sz="2400" dirty="0"/>
              <a:t> (</a:t>
            </a:r>
            <a:r>
              <a:rPr lang="de-DE" sz="2400" dirty="0">
                <a:hlinkClick r:id="rId5"/>
              </a:rPr>
              <a:t>https://github.com/nirvn</a:t>
            </a:r>
            <a:r>
              <a:rPr lang="de-DE" sz="2400" dirty="0" smtClean="0"/>
              <a:t>).</a:t>
            </a:r>
            <a:endParaRPr lang="en-US" sz="2400" dirty="0"/>
          </a:p>
          <a:p>
            <a:pPr marL="0" indent="0">
              <a:buNone/>
            </a:pPr>
            <a:r>
              <a:rPr lang="en-US" sz="2400" i="1" dirty="0" smtClean="0"/>
              <a:t>Keep in mind : </a:t>
            </a:r>
            <a:r>
              <a:rPr lang="en-US" sz="2400" dirty="0" smtClean="0"/>
              <a:t>To </a:t>
            </a:r>
            <a:r>
              <a:rPr lang="en-US" sz="2400" dirty="0"/>
              <a:t>deploy the Google </a:t>
            </a:r>
            <a:r>
              <a:rPr lang="en-US" sz="2400" dirty="0" smtClean="0"/>
              <a:t>Maps </a:t>
            </a:r>
            <a:r>
              <a:rPr lang="en-US" sz="2400" dirty="0"/>
              <a:t>geocoding </a:t>
            </a:r>
            <a:r>
              <a:rPr lang="en-US" sz="2400" dirty="0" smtClean="0"/>
              <a:t>API</a:t>
            </a:r>
            <a:r>
              <a:rPr lang="de-DE" sz="2400" dirty="0" smtClean="0"/>
              <a:t>'</a:t>
            </a:r>
            <a:r>
              <a:rPr lang="en-US" sz="2400" dirty="0" smtClean="0"/>
              <a:t>s </a:t>
            </a:r>
            <a:r>
              <a:rPr lang="en-US" sz="2400" dirty="0" smtClean="0"/>
              <a:t>class</a:t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apiKey</a:t>
            </a:r>
            <a:r>
              <a:rPr lang="en-US" sz="2400" dirty="0" smtClean="0"/>
              <a:t> </a:t>
            </a:r>
            <a:r>
              <a:rPr lang="en-US" sz="2400" dirty="0"/>
              <a:t>argument </a:t>
            </a:r>
            <a:r>
              <a:rPr lang="en-US" sz="2400" dirty="0" smtClean="0"/>
              <a:t>must be provided.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81201" y="6311900"/>
            <a:ext cx="8039100" cy="409576"/>
          </a:xfrm>
        </p:spPr>
        <p:txBody>
          <a:bodyPr/>
          <a:lstStyle/>
          <a:p>
            <a:r>
              <a:rPr lang="de-DE" smtClean="0">
                <a:hlinkClick r:id="rId6"/>
              </a:rPr>
              <a:t>https://www.qgis.org/en/site/forusers/visualchangelog318/index.html#feature-nominatim-geocoder-api</a:t>
            </a:r>
            <a:r>
              <a:rPr lang="de-DE" smtClean="0"/>
              <a:t> accessed 19.04.2022</a:t>
            </a:r>
            <a:endParaRPr lang="de-DE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21</a:t>
            </a:fld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3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Geocode </a:t>
            </a:r>
            <a:r>
              <a:rPr lang="en-US" dirty="0" smtClean="0"/>
              <a:t>as </a:t>
            </a:r>
            <a:r>
              <a:rPr lang="de-DE" dirty="0"/>
              <a:t>a </a:t>
            </a:r>
            <a:r>
              <a:rPr lang="de-DE" dirty="0" err="1"/>
              <a:t>Proficient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4) </a:t>
            </a:r>
            <a:r>
              <a:rPr lang="de-DE" dirty="0" err="1"/>
              <a:t>with</a:t>
            </a:r>
            <a:r>
              <a:rPr lang="de-DE" dirty="0"/>
              <a:t> GIS Software API : PyQGIS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hlinkClick r:id="rId3"/>
              </a:rPr>
              <a:t>https://api.qgis.org/api/group__core.html</a:t>
            </a:r>
            <a:r>
              <a:rPr lang="de-DE" smtClean="0"/>
              <a:t> accessed 19.04.2022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22</a:t>
            </a:fld>
            <a:endParaRPr lang="de-DE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8098917"/>
              </p:ext>
            </p:extLst>
          </p:nvPr>
        </p:nvGraphicFramePr>
        <p:xfrm>
          <a:off x="838200" y="2342645"/>
          <a:ext cx="10514012" cy="889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4012">
                  <a:extLst>
                    <a:ext uri="{9D8B030D-6E8A-4147-A177-3AD203B41FA5}">
                      <a16:colId xmlns:a16="http://schemas.microsoft.com/office/drawing/2014/main" val="11395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Methods in common: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7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appendedFields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flags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geocodeFeature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geocodeString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jsonToResult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requestUrl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setEndpoint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wkbType</a:t>
                      </a: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349748"/>
                  </a:ext>
                </a:extLst>
              </a:tr>
            </a:tbl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12306785"/>
              </p:ext>
            </p:extLst>
          </p:nvPr>
        </p:nvGraphicFramePr>
        <p:xfrm>
          <a:off x="6170612" y="3416097"/>
          <a:ext cx="5183188" cy="88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72921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Unique methods: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4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apiKey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region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setApiKey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de-DE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setRegion</a:t>
                      </a:r>
                      <a: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/>
                      </a:r>
                      <a:br>
                        <a:rPr lang="de-DE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40922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85124"/>
              </p:ext>
            </p:extLst>
          </p:nvPr>
        </p:nvGraphicFramePr>
        <p:xfrm>
          <a:off x="838200" y="3416097"/>
          <a:ext cx="5183188" cy="889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172921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Unique methods: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04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countryCodes</a:t>
                      </a:r>
                      <a:r>
                        <a:rPr lang="en-US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endpoint, </a:t>
                      </a:r>
                      <a:r>
                        <a:rPr lang="en-US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requestsPerSecond</a:t>
                      </a:r>
                      <a:r>
                        <a:rPr lang="en-US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setCountryCodes</a:t>
                      </a:r>
                      <a:r>
                        <a:rPr lang="en-US" sz="14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setRequestsPerSecond</a:t>
                      </a:r>
                      <a:endParaRPr lang="de-DE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40922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838200" y="4489550"/>
            <a:ext cx="10515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Both classes can be imported from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qgis.core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qgis.core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QgsNominatimGeocoder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qgis.core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QgsGoogleMapsGeocoder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 smtClean="0">
              <a:cs typeface="Courier New" panose="02070309020205020404" pitchFamily="49" charset="0"/>
            </a:endParaRPr>
          </a:p>
          <a:p>
            <a:r>
              <a:rPr lang="en-US" sz="1400" dirty="0" smtClean="0">
                <a:cs typeface="Courier New" panose="02070309020205020404" pitchFamily="49" charset="0"/>
              </a:rPr>
              <a:t>The </a:t>
            </a:r>
            <a:r>
              <a:rPr lang="en-US" sz="1400" dirty="0">
                <a:cs typeface="Courier New" panose="02070309020205020404" pitchFamily="49" charset="0"/>
              </a:rPr>
              <a:t>usage of several </a:t>
            </a:r>
            <a:r>
              <a:rPr lang="en-US" sz="1400" dirty="0" smtClean="0">
                <a:cs typeface="Courier New" panose="02070309020205020404" pitchFamily="49" charset="0"/>
              </a:rPr>
              <a:t>additional classes may </a:t>
            </a:r>
            <a:r>
              <a:rPr lang="en-US" sz="1400" dirty="0">
                <a:cs typeface="Courier New" panose="02070309020205020404" pitchFamily="49" charset="0"/>
              </a:rPr>
              <a:t>be </a:t>
            </a:r>
            <a:r>
              <a:rPr lang="en-US" sz="1400" dirty="0" smtClean="0">
                <a:cs typeface="Courier New" panose="02070309020205020404" pitchFamily="49" charset="0"/>
              </a:rPr>
              <a:t>useful/required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QgsGeocoderContext</a:t>
            </a:r>
            <a:r>
              <a:rPr lang="de-DE" sz="1200" dirty="0" smtClean="0"/>
              <a:t> </a:t>
            </a:r>
            <a:r>
              <a:rPr lang="de-DE" sz="1200" dirty="0"/>
              <a:t>: </a:t>
            </a:r>
            <a:r>
              <a:rPr lang="de-DE" sz="1200" dirty="0">
                <a:hlinkClick r:id="rId4"/>
              </a:rPr>
              <a:t>https://</a:t>
            </a:r>
            <a:r>
              <a:rPr lang="de-DE" sz="1200" dirty="0" smtClean="0">
                <a:hlinkClick r:id="rId4"/>
              </a:rPr>
              <a:t>api.qgis.org/api/classQgsGeocoderContext.html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QgsCoordinateTransformContext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/>
              <a:t>: </a:t>
            </a:r>
            <a:r>
              <a:rPr lang="de-DE" sz="1200" dirty="0">
                <a:hlinkClick r:id="rId5"/>
              </a:rPr>
              <a:t>https://</a:t>
            </a:r>
            <a:r>
              <a:rPr lang="de-DE" sz="1200" dirty="0" smtClean="0">
                <a:hlinkClick r:id="rId5"/>
              </a:rPr>
              <a:t>api.qgis.org/api/classQgsCoordinateTransformContext.html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QgsGeocoderLocatorFilter</a:t>
            </a:r>
            <a:r>
              <a:rPr lang="de-DE" sz="1200" dirty="0"/>
              <a:t> </a:t>
            </a:r>
            <a:r>
              <a:rPr lang="de-DE" sz="1200" dirty="0" smtClean="0"/>
              <a:t>: </a:t>
            </a:r>
            <a:r>
              <a:rPr lang="en-US" sz="1200" dirty="0" smtClean="0">
                <a:cs typeface="Courier New" panose="02070309020205020404" pitchFamily="49" charset="0"/>
                <a:hlinkClick r:id="rId6"/>
              </a:rPr>
              <a:t>https</a:t>
            </a:r>
            <a:r>
              <a:rPr lang="en-US" sz="1200" dirty="0">
                <a:cs typeface="Courier New" panose="02070309020205020404" pitchFamily="49" charset="0"/>
                <a:hlinkClick r:id="rId6"/>
              </a:rPr>
              <a:t>://</a:t>
            </a:r>
            <a:r>
              <a:rPr lang="en-US" sz="1200" dirty="0" smtClean="0">
                <a:cs typeface="Courier New" panose="02070309020205020404" pitchFamily="49" charset="0"/>
                <a:hlinkClick r:id="rId6"/>
              </a:rPr>
              <a:t>api.qgis.org/api/classQgsGeocoderLocatorFilter.html</a:t>
            </a:r>
            <a:endParaRPr lang="en-US" sz="1200" dirty="0"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QgsAbstractGeocoderLocatorFilter</a:t>
            </a:r>
            <a:r>
              <a:rPr lang="en-US" sz="1200" dirty="0">
                <a:cs typeface="Courier New" panose="02070309020205020404" pitchFamily="49" charset="0"/>
              </a:rPr>
              <a:t> : </a:t>
            </a:r>
            <a:r>
              <a:rPr lang="en-US" sz="1200" dirty="0">
                <a:cs typeface="Courier New" panose="02070309020205020404" pitchFamily="49" charset="0"/>
                <a:hlinkClick r:id="rId7"/>
              </a:rPr>
              <a:t>https://</a:t>
            </a:r>
            <a:r>
              <a:rPr lang="en-US" sz="1200" dirty="0" smtClean="0">
                <a:cs typeface="Courier New" panose="02070309020205020404" pitchFamily="49" charset="0"/>
                <a:hlinkClick r:id="rId7"/>
              </a:rPr>
              <a:t>api.qgis.org/api/classQgsAbstractGeocoderLocatorFilter.html</a:t>
            </a:r>
            <a:endParaRPr lang="en-US" sz="1200" dirty="0">
              <a:cs typeface="Courier New" panose="02070309020205020404" pitchFamily="49" charset="0"/>
            </a:endParaRPr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39295"/>
            <a:ext cx="5157787" cy="489426"/>
          </a:xfrm>
        </p:spPr>
        <p:txBody>
          <a:bodyPr anchor="t"/>
          <a:lstStyle/>
          <a:p>
            <a:pPr algn="ctr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QgsNominatimGeocoder</a:t>
            </a:r>
            <a:endParaRPr lang="de-DE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739295"/>
            <a:ext cx="5183188" cy="489426"/>
          </a:xfrm>
        </p:spPr>
        <p:txBody>
          <a:bodyPr anchor="t"/>
          <a:lstStyle/>
          <a:p>
            <a:pPr algn="ctr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QgsGoogleMapsGeocoder</a:t>
            </a:r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Geocode </a:t>
            </a:r>
            <a:r>
              <a:rPr lang="en-US" dirty="0" smtClean="0"/>
              <a:t>as </a:t>
            </a:r>
            <a:r>
              <a:rPr lang="de-DE" dirty="0"/>
              <a:t>a </a:t>
            </a:r>
            <a:r>
              <a:rPr lang="de-DE" dirty="0" err="1"/>
              <a:t>Proficient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4) </a:t>
            </a:r>
            <a:r>
              <a:rPr lang="de-DE" dirty="0" err="1"/>
              <a:t>with</a:t>
            </a:r>
            <a:r>
              <a:rPr lang="de-DE" dirty="0"/>
              <a:t> GIS Software API : PyQGIS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53799"/>
            <a:ext cx="5157787" cy="489426"/>
          </a:xfrm>
        </p:spPr>
        <p:txBody>
          <a:bodyPr anchor="t"/>
          <a:lstStyle/>
          <a:p>
            <a:pPr algn="ctr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QgsNominatimGeocoder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2453799"/>
            <a:ext cx="5183188" cy="489426"/>
          </a:xfrm>
        </p:spPr>
        <p:txBody>
          <a:bodyPr anchor="t"/>
          <a:lstStyle/>
          <a:p>
            <a:pPr algn="ctr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QgsGoogleMapsGeocoder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800225" y="6356350"/>
            <a:ext cx="8905875" cy="365125"/>
          </a:xfrm>
        </p:spPr>
        <p:txBody>
          <a:bodyPr/>
          <a:lstStyle/>
          <a:p>
            <a:r>
              <a:rPr lang="de-DE" smtClean="0"/>
              <a:t>Partial Code Copyrights : @ThomasG77 (</a:t>
            </a:r>
            <a:r>
              <a:rPr lang="de-DE" smtClean="0">
                <a:hlinkClick r:id="rId3"/>
              </a:rPr>
              <a:t>https://github.com/ThomasG77</a:t>
            </a:r>
            <a:r>
              <a:rPr lang="de-DE" smtClean="0"/>
              <a:t>)</a:t>
            </a:r>
            <a:r>
              <a:rPr lang="de-DE" smtClean="0">
                <a:hlinkClick r:id="rId4"/>
              </a:rPr>
              <a:t/>
            </a:r>
            <a:br>
              <a:rPr lang="de-DE" smtClean="0">
                <a:hlinkClick r:id="rId4"/>
              </a:rPr>
            </a:br>
            <a:r>
              <a:rPr lang="de-DE" smtClean="0">
                <a:hlinkClick r:id="rId4"/>
              </a:rPr>
              <a:t>https://gis.stackexchange.com/questions/250385/geocoding-address-involving-non-ascii-characters-in-pyqgis</a:t>
            </a:r>
            <a:r>
              <a:rPr lang="de-DE" smtClean="0"/>
              <a:t> accessed 19.04.2022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23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47850"/>
            <a:ext cx="10514012" cy="6059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working example of how to use each of </a:t>
            </a:r>
            <a:r>
              <a:rPr lang="en-US" dirty="0" smtClean="0"/>
              <a:t>the geocoder class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838200" y="2943225"/>
            <a:ext cx="515778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qgis</a:t>
            </a:r>
            <a:r>
              <a:rPr lang="de-DE" sz="105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core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QgsNominatimGeocoder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QgsGeocoderContext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QgsCoordinateTransformContext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address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Trachenberger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 Str. 38, 01129 Dresden, Germany'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geocoder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QgsNominatimGeocoder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QgsGeocoderContext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QgsCoordinateTransformContext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geocoder.geocodeString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address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feedback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=None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methods_for_geocoder_result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additionalAttributes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crs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geometry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isValid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description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error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group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identifier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out </a:t>
            </a:r>
            <a:r>
              <a:rPr lang="de-DE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   </a:t>
            </a:r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methods_for_geocoder_result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getattr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)())</a:t>
            </a:r>
            <a:endParaRPr lang="de-DE" sz="1050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96013" y="2943225"/>
            <a:ext cx="515778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qgis</a:t>
            </a:r>
            <a:r>
              <a:rPr lang="de-DE" sz="105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core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QgsGoogleMapsGeocoder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QgsGeocoderContext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QgsCoordinateTransformContext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address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Trachenberger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 Str. 38, 01129 Dresden, Germany'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geocoder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QgsGoogleMapsGeocoder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apiKey</a:t>
            </a:r>
            <a:r>
              <a:rPr lang="de-DE" sz="105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='***'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QgsGeocoderContext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QgsCoordinateTransformContext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geocoder.geocodeString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address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context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feedback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=None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de-DE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methods_for_geocoder_result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additionalAttributes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crs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geometry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isValid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description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error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group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 err="1">
                <a:solidFill>
                  <a:srgbClr val="808080"/>
                </a:solidFill>
                <a:latin typeface="Courier New" panose="02070309020205020404" pitchFamily="49" charset="0"/>
              </a:rPr>
              <a:t>identifier</a:t>
            </a:r>
            <a:r>
              <a:rPr lang="de-DE" sz="1050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de-DE" sz="105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out </a:t>
            </a:r>
            <a:r>
              <a:rPr lang="de-DE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   </a:t>
            </a:r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de-DE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methods_for_geocoder_result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de-DE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105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de-DE" sz="1050" b="1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de-DE" sz="105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getattr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de-DE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method</a:t>
            </a:r>
            <a:r>
              <a:rPr lang="de-DE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)())</a:t>
            </a:r>
            <a:endParaRPr lang="de-DE" sz="1050" dirty="0"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Geocode </a:t>
            </a:r>
            <a:r>
              <a:rPr lang="en-US" dirty="0" smtClean="0"/>
              <a:t>as </a:t>
            </a:r>
            <a:r>
              <a:rPr lang="de-DE" dirty="0"/>
              <a:t>a </a:t>
            </a:r>
            <a:r>
              <a:rPr lang="de-DE" dirty="0" err="1" smtClean="0"/>
              <a:t>Proficient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4) </a:t>
            </a:r>
            <a:r>
              <a:rPr lang="de-DE" dirty="0" err="1"/>
              <a:t>with</a:t>
            </a:r>
            <a:r>
              <a:rPr lang="de-DE" dirty="0"/>
              <a:t> GIS Software API : PyQGIS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3575" y="6356350"/>
            <a:ext cx="8896349" cy="365125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https://gis.stackexchange.com/questions/427212/geocoding-address-in-attribute-table-with-pyqgis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Icon Copyrights : Good Ware : </a:t>
            </a:r>
            <a:r>
              <a:rPr lang="en-US" smtClean="0">
                <a:hlinkClick r:id="rId4"/>
              </a:rPr>
              <a:t>https://www.flaticon.com/packs/seo-61</a:t>
            </a:r>
            <a:r>
              <a:rPr lang="en-US" smtClean="0"/>
              <a:t> </a:t>
            </a:r>
            <a:r>
              <a:rPr lang="de-DE" smtClean="0"/>
              <a:t>accessed 19.04.2022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24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47850"/>
            <a:ext cx="10514012" cy="605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Nominatim</a:t>
            </a:r>
            <a:r>
              <a:rPr lang="en-US" dirty="0"/>
              <a:t> geocoder can sometimes be a bit </a:t>
            </a:r>
            <a:r>
              <a:rPr lang="en-US" dirty="0" smtClean="0"/>
              <a:t>complex ...</a:t>
            </a:r>
            <a:endParaRPr lang="de-DE" dirty="0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838200" y="2453799"/>
            <a:ext cx="5157787" cy="489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QgsNominatimGeocoder</a:t>
            </a:r>
            <a:endParaRPr lang="de-DE" dirty="0"/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170612" y="2453799"/>
            <a:ext cx="5183188" cy="4894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QgsGoogleMapsGeocoder</a:t>
            </a:r>
            <a:endParaRPr lang="de-DE" dirty="0"/>
          </a:p>
        </p:txBody>
      </p:sp>
      <p:sp>
        <p:nvSpPr>
          <p:cNvPr id="22" name="Rectangle 21"/>
          <p:cNvSpPr/>
          <p:nvPr/>
        </p:nvSpPr>
        <p:spPr>
          <a:xfrm>
            <a:off x="838200" y="2943225"/>
            <a:ext cx="5781675" cy="1692771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de-DE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additionalAttributes</a:t>
            </a:r>
            <a:r>
              <a:rPr lang="de-DE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{'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'Dresden',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city_district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tourism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'Germany',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display_name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'Straßenbahnmuseum Dresden e.V.,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-Nord/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Dresden,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01129, Germany',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osm_type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place_id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'1319654',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postcode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'01129',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'type':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museum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QgsCoordinateReferenceSystem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EPSG:4326&gt;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QgsGeometry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Point (13.72919160000000005 51.08626329999999882)&gt;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endParaRPr lang="de-DE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Straßenbahnmuseum Dresden e.V.,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-Nord/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Dresden,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01129, </a:t>
            </a:r>
            <a:r>
              <a:rPr lang="de-DE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Germany</a:t>
            </a:r>
            <a:endParaRPr lang="de-DE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81800" y="2943225"/>
            <a:ext cx="4572000" cy="2839239"/>
          </a:xfrm>
          <a:prstGeom prst="rect">
            <a:avLst/>
          </a:prstGeom>
          <a:ln w="127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de-DE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additionalAttributes</a:t>
            </a:r>
            <a:r>
              <a:rPr lang="de-DE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{'administrative_area_level_1': 'Sachsen',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'Deutschland',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formatted_address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Str. 38, 01129 Dresden, Deutschland',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locality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'Dresden',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location_type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'ROOFTOP',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place_id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'ChIJMXG36v_OCUcRcu7kfljCywM',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postal_code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'01129', 'route':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StraÃŸe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street_number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': '38'}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QgsCoordinateReferenceSystem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EPSG:4326&gt;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QgsGeometry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Point (13.7295777999999995 51.08656100000000322)&gt;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Sachsen</a:t>
            </a:r>
          </a:p>
          <a:p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Str. 38, 01129 Dresden, Deutschland</a:t>
            </a:r>
            <a:endParaRPr lang="de-DE" sz="105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4663579"/>
            <a:ext cx="5781675" cy="1692771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additionalAttributes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{'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'Dresden',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city_district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building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'Germany',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display_name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'38,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-Nord/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Dresden,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01129, Germany',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osm_type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place_id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'106533175',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postcode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'01129',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road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Straße',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', 'type': '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industrial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QgsCoordinateReferenceSystem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EPSG:4326&gt;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QgsGeometry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Point (13.72950708533253916 51.08659294999999645)&gt;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isValid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endParaRPr lang="de-DE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38,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Trachenberger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Straße,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-Nord/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Trachenberge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Pieschen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Dresden, </a:t>
            </a:r>
            <a:r>
              <a:rPr lang="de-DE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Saxony</a:t>
            </a:r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01129, Germany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81800" y="5867713"/>
            <a:ext cx="47339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P.S. To avoid ambiguity </a:t>
            </a:r>
            <a:r>
              <a:rPr lang="en-US" sz="1400" dirty="0" smtClean="0"/>
              <a:t>for </a:t>
            </a:r>
            <a:r>
              <a:rPr lang="en-US" sz="1400" dirty="0" err="1" smtClean="0"/>
              <a:t>Nominatim</a:t>
            </a:r>
            <a:r>
              <a:rPr lang="en-US" sz="1400" dirty="0" smtClean="0"/>
              <a:t> result use a filter </a:t>
            </a:r>
            <a:r>
              <a:rPr lang="en-US" sz="1400" dirty="0"/>
              <a:t>: </a:t>
            </a:r>
            <a:r>
              <a:rPr lang="de-DE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out.additionalAttributes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()[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building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725" y="5782464"/>
            <a:ext cx="529308" cy="529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Geocode as </a:t>
            </a:r>
            <a:r>
              <a:rPr lang="de-DE" dirty="0"/>
              <a:t>a </a:t>
            </a:r>
            <a:r>
              <a:rPr lang="de-DE" dirty="0" err="1"/>
              <a:t>Proficient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4) </a:t>
            </a:r>
            <a:r>
              <a:rPr lang="en-US" dirty="0" smtClean="0"/>
              <a:t>using a Geocoding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3195580"/>
            <a:ext cx="5538449" cy="3029671"/>
          </a:xfrm>
        </p:spPr>
        <p:txBody>
          <a:bodyPr>
            <a:noAutofit/>
          </a:bodyPr>
          <a:lstStyle/>
          <a:p>
            <a:r>
              <a:rPr lang="en-US" sz="1200" dirty="0" smtClean="0"/>
              <a:t>Google Maps</a:t>
            </a:r>
            <a:br>
              <a:rPr lang="en-US" sz="1200" dirty="0" smtClean="0"/>
            </a:br>
            <a:r>
              <a:rPr lang="en-US" sz="1100" dirty="0" smtClean="0">
                <a:hlinkClick r:id="rId2"/>
              </a:rPr>
              <a:t>https</a:t>
            </a:r>
            <a:r>
              <a:rPr lang="en-US" sz="1100" dirty="0">
                <a:hlinkClick r:id="rId2"/>
              </a:rPr>
              <a:t>://</a:t>
            </a:r>
            <a:r>
              <a:rPr lang="en-US" sz="1100" dirty="0" smtClean="0">
                <a:hlinkClick r:id="rId2"/>
              </a:rPr>
              <a:t>developers.google.com/maps/documentation/geocoding</a:t>
            </a:r>
            <a:endParaRPr lang="en-US" sz="1100" dirty="0" smtClean="0"/>
          </a:p>
          <a:p>
            <a:r>
              <a:rPr lang="en-US" sz="1200" dirty="0" smtClean="0"/>
              <a:t>ArcGIS</a:t>
            </a:r>
            <a:br>
              <a:rPr lang="en-US" sz="1200" dirty="0" smtClean="0"/>
            </a:br>
            <a:r>
              <a:rPr lang="en-US" sz="1100" dirty="0" smtClean="0">
                <a:hlinkClick r:id="rId3"/>
              </a:rPr>
              <a:t>https</a:t>
            </a:r>
            <a:r>
              <a:rPr lang="en-US" sz="1100" dirty="0">
                <a:hlinkClick r:id="rId3"/>
              </a:rPr>
              <a:t>://developers.arcgis.com/documentation/mapping-apis-and-services/search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r>
              <a:rPr lang="en-US" sz="1200" dirty="0"/>
              <a:t>Bing </a:t>
            </a:r>
            <a:r>
              <a:rPr lang="en-US" sz="1200" dirty="0" smtClean="0"/>
              <a:t>Maps</a:t>
            </a:r>
            <a:br>
              <a:rPr lang="en-US" sz="1200" dirty="0" smtClean="0"/>
            </a:b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://docs.microsoft.com/en-us/bingmaps/rest-services/locations/?</a:t>
            </a:r>
            <a:r>
              <a:rPr lang="en-US" sz="1100" dirty="0" smtClean="0">
                <a:hlinkClick r:id="rId4"/>
              </a:rPr>
              <a:t>redirectedfrom=MSDN</a:t>
            </a:r>
            <a:endParaRPr lang="en-US" sz="1100" dirty="0" smtClean="0"/>
          </a:p>
          <a:p>
            <a:r>
              <a:rPr lang="en-US" sz="1200" dirty="0" smtClean="0"/>
              <a:t>TomTom</a:t>
            </a:r>
            <a:br>
              <a:rPr lang="en-US" sz="1200" dirty="0" smtClean="0"/>
            </a:br>
            <a:r>
              <a:rPr lang="en-US" sz="1100" dirty="0" smtClean="0">
                <a:hlinkClick r:id="rId5"/>
              </a:rPr>
              <a:t>https</a:t>
            </a:r>
            <a:r>
              <a:rPr lang="en-US" sz="1100" dirty="0">
                <a:hlinkClick r:id="rId5"/>
              </a:rPr>
              <a:t>://</a:t>
            </a:r>
            <a:r>
              <a:rPr lang="en-US" sz="1100" dirty="0" smtClean="0">
                <a:hlinkClick r:id="rId5"/>
              </a:rPr>
              <a:t>developer.tomtom.com/products/places-api</a:t>
            </a:r>
            <a:endParaRPr lang="en-US" sz="1100" dirty="0" smtClean="0"/>
          </a:p>
          <a:p>
            <a:r>
              <a:rPr lang="en-US" sz="1200" dirty="0" smtClean="0"/>
              <a:t>HERE</a:t>
            </a:r>
            <a:br>
              <a:rPr lang="en-US" sz="1200" dirty="0" smtClean="0"/>
            </a:br>
            <a:r>
              <a:rPr lang="en-US" sz="1100" dirty="0" smtClean="0">
                <a:hlinkClick r:id="rId6"/>
              </a:rPr>
              <a:t>https</a:t>
            </a:r>
            <a:r>
              <a:rPr lang="en-US" sz="1100" dirty="0">
                <a:hlinkClick r:id="rId6"/>
              </a:rPr>
              <a:t>://</a:t>
            </a:r>
            <a:r>
              <a:rPr lang="en-US" sz="1100" dirty="0" smtClean="0">
                <a:hlinkClick r:id="rId6"/>
              </a:rPr>
              <a:t>developer.here.com/c/geocoding</a:t>
            </a:r>
            <a:endParaRPr lang="en-US" sz="1100" dirty="0" smtClean="0"/>
          </a:p>
          <a:p>
            <a:r>
              <a:rPr lang="en-US" sz="1200" dirty="0" err="1"/>
              <a:t>MapBox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100" dirty="0">
                <a:hlinkClick r:id="rId7"/>
              </a:rPr>
              <a:t>https://docs.mapbox.com/playground/geocoding</a:t>
            </a:r>
            <a:r>
              <a:rPr lang="en-US" sz="1100" dirty="0" smtClean="0">
                <a:hlinkClick r:id="rId7"/>
              </a:rPr>
              <a:t>/</a:t>
            </a:r>
            <a:endParaRPr lang="en-US" sz="11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9275" y="6356350"/>
            <a:ext cx="8420100" cy="365126"/>
          </a:xfrm>
        </p:spPr>
        <p:txBody>
          <a:bodyPr/>
          <a:lstStyle/>
          <a:p>
            <a:r>
              <a:rPr lang="de-DE" smtClean="0">
                <a:hlinkClick r:id="rId8"/>
              </a:rPr>
              <a:t>https://en.wikipedia.org/wiki/API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9"/>
              </a:rPr>
              <a:t>https://gisgeography.com/geocoders/</a:t>
            </a:r>
            <a:r>
              <a:rPr lang="de-DE" smtClean="0"/>
              <a:t> accessed 23.04.2022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25</a:t>
            </a:fld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48715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849077"/>
            <a:ext cx="7168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51" y="1849077"/>
            <a:ext cx="720000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77" y="1848354"/>
            <a:ext cx="720000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03" y="1848354"/>
            <a:ext cx="790485" cy="7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14" y="1848354"/>
            <a:ext cx="720000" cy="7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40" y="1848354"/>
            <a:ext cx="670558" cy="7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24" y="1848354"/>
            <a:ext cx="720000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50" y="1848354"/>
            <a:ext cx="1448250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26" y="1848354"/>
            <a:ext cx="720000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09"/>
          <a:stretch/>
        </p:blipFill>
        <p:spPr>
          <a:xfrm>
            <a:off x="10061552" y="1848354"/>
            <a:ext cx="622800" cy="7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78" y="1848354"/>
            <a:ext cx="720000" cy="720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38198" y="2688241"/>
            <a:ext cx="10693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plenty of geocoding </a:t>
            </a:r>
            <a:r>
              <a:rPr lang="en-US" sz="2000" dirty="0" smtClean="0"/>
              <a:t>APIs (geocoders) maintained </a:t>
            </a:r>
            <a:r>
              <a:rPr lang="en-US" sz="2000" dirty="0"/>
              <a:t>by the mapping </a:t>
            </a:r>
            <a:r>
              <a:rPr lang="en-US" sz="2000" dirty="0" smtClean="0"/>
              <a:t>services:</a:t>
            </a:r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376648" y="3207515"/>
            <a:ext cx="5520077" cy="3029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MapTiler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22"/>
              </a:rPr>
              <a:t>https</a:t>
            </a:r>
            <a:r>
              <a:rPr lang="en-US" sz="1100" dirty="0">
                <a:hlinkClick r:id="rId22"/>
              </a:rPr>
              <a:t>://www.maptiler.com/cloud/geocoding/</a:t>
            </a:r>
            <a:endParaRPr lang="en-US" sz="1200" dirty="0"/>
          </a:p>
          <a:p>
            <a:r>
              <a:rPr lang="en-US" sz="1200" dirty="0" smtClean="0"/>
              <a:t>Precisely</a:t>
            </a:r>
            <a:br>
              <a:rPr lang="en-US" sz="1200" dirty="0" smtClean="0"/>
            </a:br>
            <a:r>
              <a:rPr lang="en-US" sz="1100" dirty="0" smtClean="0">
                <a:hlinkClick r:id="rId23"/>
              </a:rPr>
              <a:t>https://www.precisely.com/product/precisely-spectrum-geocoding/spectrum-geocoding</a:t>
            </a:r>
            <a:endParaRPr lang="en-US" sz="1100" dirty="0" smtClean="0"/>
          </a:p>
          <a:p>
            <a:r>
              <a:rPr lang="en-US" sz="1200" dirty="0" err="1" smtClean="0"/>
              <a:t>OpenCage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24"/>
              </a:rPr>
              <a:t>https://opencagedata.com/api</a:t>
            </a:r>
            <a:endParaRPr lang="en-US" sz="1200" dirty="0" smtClean="0"/>
          </a:p>
          <a:p>
            <a:r>
              <a:rPr lang="en-US" sz="1200" dirty="0" err="1" smtClean="0"/>
              <a:t>OpenWeather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25"/>
              </a:rPr>
              <a:t>https://openweathermap.org/api/geocoding-api</a:t>
            </a:r>
            <a:endParaRPr lang="en-US" sz="1100" dirty="0" smtClean="0"/>
          </a:p>
          <a:p>
            <a:r>
              <a:rPr lang="en-US" sz="1200" dirty="0" err="1" smtClean="0"/>
              <a:t>Positionstack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26"/>
              </a:rPr>
              <a:t>https://positionstack.com/</a:t>
            </a:r>
            <a:endParaRPr lang="en-US" sz="1100" dirty="0" smtClean="0"/>
          </a:p>
          <a:p>
            <a:r>
              <a:rPr lang="en-US" sz="1200" dirty="0" err="1" smtClean="0"/>
              <a:t>MapLarge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27"/>
              </a:rPr>
              <a:t>https://www.maplarge.com/developer/geocoderapi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0371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Geocode as </a:t>
            </a:r>
            <a:r>
              <a:rPr lang="de-DE" dirty="0"/>
              <a:t>a </a:t>
            </a:r>
            <a:r>
              <a:rPr lang="de-DE" dirty="0" err="1"/>
              <a:t>Proficient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4) </a:t>
            </a:r>
            <a:r>
              <a:rPr lang="en-US" dirty="0" smtClean="0"/>
              <a:t>using a Geocoding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3162300"/>
            <a:ext cx="9791702" cy="3194049"/>
          </a:xfrm>
        </p:spPr>
        <p:txBody>
          <a:bodyPr>
            <a:noAutofit/>
          </a:bodyPr>
          <a:lstStyle/>
          <a:p>
            <a:r>
              <a:rPr lang="en-US" sz="1200" dirty="0" err="1"/>
              <a:t>Nominatim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100" dirty="0">
                <a:hlinkClick r:id="rId2"/>
              </a:rPr>
              <a:t>https://nominatim.org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r>
              <a:rPr lang="en-US" sz="1200" dirty="0" err="1" smtClean="0"/>
              <a:t>Gisgraphy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www.gisgraphy.com/index.php</a:t>
            </a:r>
            <a:endParaRPr lang="en-US" sz="1100" dirty="0" smtClean="0"/>
          </a:p>
          <a:p>
            <a:r>
              <a:rPr lang="en-US" sz="1200" dirty="0" err="1" smtClean="0"/>
              <a:t>GeoNames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100" dirty="0">
                <a:hlinkClick r:id="rId4"/>
              </a:rPr>
              <a:t>http://www.geonames.org/export</a:t>
            </a:r>
            <a:r>
              <a:rPr lang="en-US" sz="1100" dirty="0" smtClean="0">
                <a:hlinkClick r:id="rId4"/>
              </a:rPr>
              <a:t>/</a:t>
            </a:r>
            <a:endParaRPr lang="en-US" sz="1100" dirty="0" smtClean="0"/>
          </a:p>
          <a:p>
            <a:r>
              <a:rPr lang="en-US" sz="1200" dirty="0" smtClean="0"/>
              <a:t>MapQuest</a:t>
            </a:r>
            <a:br>
              <a:rPr lang="en-US" sz="1200" dirty="0" smtClean="0"/>
            </a:br>
            <a:r>
              <a:rPr lang="en-US" sz="1100" dirty="0" smtClean="0">
                <a:hlinkClick r:id="rId5"/>
              </a:rPr>
              <a:t>https</a:t>
            </a:r>
            <a:r>
              <a:rPr lang="en-US" sz="1100" dirty="0">
                <a:hlinkClick r:id="rId5"/>
              </a:rPr>
              <a:t>://developer.mapquest.com/documentation/open</a:t>
            </a:r>
            <a:r>
              <a:rPr lang="en-US" sz="1100" dirty="0" smtClean="0">
                <a:hlinkClick r:id="rId5"/>
              </a:rPr>
              <a:t>/</a:t>
            </a:r>
            <a:endParaRPr lang="en-US" sz="1100" dirty="0" smtClean="0"/>
          </a:p>
          <a:p>
            <a:r>
              <a:rPr lang="en-US" sz="1200" dirty="0" smtClean="0"/>
              <a:t>API </a:t>
            </a:r>
            <a:r>
              <a:rPr lang="en-US" sz="1200" dirty="0" err="1" smtClean="0"/>
              <a:t>Adresse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100" dirty="0" smtClean="0">
                <a:hlinkClick r:id="rId6"/>
              </a:rPr>
              <a:t>https</a:t>
            </a:r>
            <a:r>
              <a:rPr lang="en-US" sz="1100" dirty="0">
                <a:hlinkClick r:id="rId6"/>
              </a:rPr>
              <a:t>://</a:t>
            </a:r>
            <a:r>
              <a:rPr lang="en-US" sz="1100" dirty="0" smtClean="0">
                <a:hlinkClick r:id="rId6"/>
              </a:rPr>
              <a:t>adresse.data.gouv.fr/api-doc</a:t>
            </a:r>
          </a:p>
          <a:p>
            <a:r>
              <a:rPr lang="en-US" sz="1200" dirty="0" smtClean="0"/>
              <a:t>BKG Geocoder</a:t>
            </a:r>
            <a:br>
              <a:rPr lang="en-US" sz="1200" dirty="0" smtClean="0"/>
            </a:br>
            <a:r>
              <a:rPr lang="en-US" sz="1100" dirty="0" smtClean="0">
                <a:hlinkClick r:id="rId7"/>
              </a:rPr>
              <a:t>https://gdz.bkg.bund.de/index.php/default/webanwendungen/bkg-geocoder.html</a:t>
            </a:r>
            <a:endParaRPr lang="en-US" sz="1100" dirty="0" smtClean="0"/>
          </a:p>
          <a:p>
            <a:r>
              <a:rPr lang="en-US" sz="1200" dirty="0" smtClean="0"/>
              <a:t>Census Geocoder</a:t>
            </a:r>
            <a:br>
              <a:rPr lang="en-US" sz="1200" dirty="0" smtClean="0"/>
            </a:br>
            <a:r>
              <a:rPr lang="en-US" sz="1100" dirty="0" smtClean="0">
                <a:hlinkClick r:id="rId8"/>
              </a:rPr>
              <a:t>https://www.census.gov/programs-surveys/geography/technical-documentation/complete-technical-documentation/census-geocoder.html</a:t>
            </a:r>
            <a:endParaRPr lang="en-US" sz="11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9275" y="6356350"/>
            <a:ext cx="8420100" cy="365126"/>
          </a:xfrm>
        </p:spPr>
        <p:txBody>
          <a:bodyPr/>
          <a:lstStyle/>
          <a:p>
            <a:r>
              <a:rPr lang="de-DE" smtClean="0">
                <a:hlinkClick r:id="rId9"/>
              </a:rPr>
              <a:t>https://stackoverflow.com/questions/8180623/which-are-the-best-geo-coding-apis-available-for-free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10"/>
              </a:rPr>
              <a:t>https://en.wikipedia.org/wiki/Cross-origin_resource_sharing</a:t>
            </a:r>
            <a:r>
              <a:rPr lang="de-DE" smtClean="0"/>
              <a:t> accessed 23.04.2022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26</a:t>
            </a:fld>
            <a:endParaRPr lang="de-DE" dirty="0"/>
          </a:p>
        </p:txBody>
      </p:sp>
      <p:sp>
        <p:nvSpPr>
          <p:cNvPr id="23" name="Rectangle 22"/>
          <p:cNvSpPr/>
          <p:nvPr/>
        </p:nvSpPr>
        <p:spPr>
          <a:xfrm>
            <a:off x="838198" y="2688241"/>
            <a:ext cx="10693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There are </a:t>
            </a:r>
            <a:r>
              <a:rPr lang="en-US" sz="2000" dirty="0" smtClean="0"/>
              <a:t>also some free </a:t>
            </a:r>
            <a:r>
              <a:rPr lang="en-US" sz="2000" dirty="0"/>
              <a:t>geocoding APIs (geocoders</a:t>
            </a:r>
            <a:r>
              <a:rPr lang="en-US" sz="2000" dirty="0" smtClean="0"/>
              <a:t>):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796069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39584" r="29415" b="39721"/>
          <a:stretch/>
        </p:blipFill>
        <p:spPr>
          <a:xfrm>
            <a:off x="1714500" y="1796069"/>
            <a:ext cx="739328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32" y="1796069"/>
            <a:ext cx="729686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20" y="1796069"/>
            <a:ext cx="720000" cy="72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22" y="1799488"/>
            <a:ext cx="1836735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30" y="1796069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59" y="1796069"/>
            <a:ext cx="1709833" cy="720000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6677024" y="2905125"/>
            <a:ext cx="4676775" cy="314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However, keep in mind, that many "not free" geocoding APIs have "a free" subscription plan.</a:t>
            </a:r>
          </a:p>
          <a:p>
            <a:pPr marL="0" indent="0">
              <a:buNone/>
            </a:pPr>
            <a:r>
              <a:rPr lang="en-US" sz="1600" dirty="0" smtClean="0"/>
              <a:t>It may be limited in terms of the number of requests per day/per second, the purpose of usage, level of support from the provider, variety of response formats, CORS restriction, IP restrictions, number of end-users and other restraints.</a:t>
            </a:r>
          </a:p>
          <a:p>
            <a:pPr marL="0" indent="0">
              <a:buNone/>
            </a:pPr>
            <a:r>
              <a:rPr lang="en-US" sz="1600" dirty="0" smtClean="0"/>
              <a:t>However</a:t>
            </a:r>
            <a:r>
              <a:rPr lang="en-US" sz="1600" dirty="0"/>
              <a:t>, it might be enough for your personal </a:t>
            </a:r>
            <a:r>
              <a:rPr lang="en-US" sz="1600" dirty="0" smtClean="0"/>
              <a:t>(testing) </a:t>
            </a:r>
            <a:r>
              <a:rPr lang="en-US" sz="1600" dirty="0"/>
              <a:t>purposes.</a:t>
            </a: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 smtClean="0"/>
              <a:t>Also, pay attention to the Terms of Use and Privacy Policies, and the License Restrictions.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0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</a:t>
            </a:r>
            <a:r>
              <a:rPr lang="de-DE" dirty="0" smtClean="0"/>
              <a:t>an Expert</a:t>
            </a:r>
            <a:br>
              <a:rPr lang="de-DE" dirty="0" smtClean="0"/>
            </a:br>
            <a:r>
              <a:rPr lang="uk-UA" dirty="0" smtClean="0"/>
              <a:t>5)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means</a:t>
            </a:r>
            <a:r>
              <a:rPr lang="de-DE" dirty="0" smtClean="0"/>
              <a:t> of Python : GeoPy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9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Many packages available on the </a:t>
            </a:r>
            <a:r>
              <a:rPr lang="en-US" sz="3000" dirty="0" err="1" smtClean="0"/>
              <a:t>The</a:t>
            </a:r>
            <a:r>
              <a:rPr lang="en-US" sz="3000" dirty="0" smtClean="0"/>
              <a:t> Python Package Index (</a:t>
            </a:r>
            <a:r>
              <a:rPr lang="en-US" sz="3000" dirty="0" err="1" smtClean="0"/>
              <a:t>PyPI</a:t>
            </a:r>
            <a:r>
              <a:rPr lang="en-US" sz="3000" dirty="0" smtClean="0"/>
              <a:t>):</a:t>
            </a:r>
            <a:br>
              <a:rPr lang="en-US" sz="3000" dirty="0" smtClean="0"/>
            </a:br>
            <a:r>
              <a:rPr lang="en-US" sz="3000" dirty="0">
                <a:hlinkClick r:id="rId2"/>
              </a:rPr>
              <a:t>https://pypi.org/search/?</a:t>
            </a:r>
            <a:r>
              <a:rPr lang="en-US" sz="3000" dirty="0" smtClean="0">
                <a:hlinkClick r:id="rId2"/>
              </a:rPr>
              <a:t>q=geocoding</a:t>
            </a:r>
            <a:endParaRPr lang="en-US" sz="3000" i="1" dirty="0" smtClean="0"/>
          </a:p>
          <a:p>
            <a:r>
              <a:rPr lang="en-US" sz="2400" dirty="0" smtClean="0"/>
              <a:t>295 projects for </a:t>
            </a:r>
            <a:r>
              <a:rPr lang="en-US" sz="2400" dirty="0"/>
              <a:t>"</a:t>
            </a:r>
            <a:r>
              <a:rPr lang="en-US" sz="2400" dirty="0" smtClean="0"/>
              <a:t>geocoding"</a:t>
            </a:r>
          </a:p>
          <a:p>
            <a:r>
              <a:rPr lang="en-US" sz="2400" dirty="0" smtClean="0"/>
              <a:t>50</a:t>
            </a:r>
            <a:r>
              <a:rPr lang="en-US" sz="2400" dirty="0"/>
              <a:t> projects for "geocoding" with </a:t>
            </a:r>
            <a:r>
              <a:rPr lang="en-US" sz="2400" dirty="0" smtClean="0"/>
              <a:t>the "</a:t>
            </a:r>
            <a:r>
              <a:rPr lang="de-DE" sz="2400" dirty="0" err="1" smtClean="0"/>
              <a:t>Production</a:t>
            </a:r>
            <a:r>
              <a:rPr lang="de-DE" sz="2400" dirty="0" smtClean="0"/>
              <a:t>/</a:t>
            </a:r>
            <a:r>
              <a:rPr lang="de-DE" sz="2400" dirty="0" err="1" smtClean="0"/>
              <a:t>Stable</a:t>
            </a:r>
            <a:r>
              <a:rPr lang="en-US" sz="2400" dirty="0" smtClean="0"/>
              <a:t>" </a:t>
            </a:r>
            <a:r>
              <a:rPr lang="de-DE" sz="2400" dirty="0" smtClean="0"/>
              <a:t>Status</a:t>
            </a:r>
            <a:endParaRPr lang="de-DE" sz="2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27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03446"/>
            <a:ext cx="3167062" cy="1008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19575" y="4221162"/>
            <a:ext cx="74009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A personal suggestion </a:t>
            </a:r>
            <a:r>
              <a:rPr lang="en-US" sz="2200" dirty="0"/>
              <a:t>: GeoPy</a:t>
            </a:r>
            <a:br>
              <a:rPr lang="en-US" sz="2200" dirty="0"/>
            </a:br>
            <a:r>
              <a:rPr lang="en-US" sz="2200" dirty="0"/>
              <a:t>is a Python client for several popular geocoding web services.</a:t>
            </a:r>
            <a:br>
              <a:rPr lang="en-US" sz="2200" dirty="0"/>
            </a:br>
            <a:r>
              <a:rPr lang="en-US" sz="2200" dirty="0"/>
              <a:t>Documentation : </a:t>
            </a:r>
            <a:r>
              <a:rPr lang="en-US" sz="2200" dirty="0">
                <a:hlinkClick r:id="rId4"/>
              </a:rPr>
              <a:t>https://geopy.readthedocs.io/en/stable</a:t>
            </a:r>
            <a:r>
              <a:rPr lang="en-US" sz="2200" dirty="0" smtClean="0">
                <a:hlinkClick r:id="rId4"/>
              </a:rPr>
              <a:t>/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21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</a:t>
            </a:r>
            <a:r>
              <a:rPr lang="de-DE" dirty="0" smtClean="0"/>
              <a:t>an Expert</a:t>
            </a:r>
            <a:br>
              <a:rPr lang="de-DE" dirty="0" smtClean="0"/>
            </a:br>
            <a:r>
              <a:rPr lang="uk-UA" dirty="0" smtClean="0"/>
              <a:t>5)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means</a:t>
            </a:r>
            <a:r>
              <a:rPr lang="de-DE" dirty="0" smtClean="0"/>
              <a:t> of Python : GeoPy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9763126" cy="43722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Advantages: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 smtClean="0"/>
              <a:t>Well </a:t>
            </a:r>
            <a:r>
              <a:rPr lang="en-US" sz="1800" dirty="0"/>
              <a:t>documented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/>
              <a:t>Compatible with </a:t>
            </a:r>
            <a:r>
              <a:rPr lang="en-US" sz="1800" dirty="0" smtClean="0"/>
              <a:t>Pandas</a:t>
            </a:r>
            <a:endParaRPr lang="en-US" sz="1800" dirty="0"/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 smtClean="0"/>
              <a:t>All </a:t>
            </a:r>
            <a:r>
              <a:rPr lang="en-US" sz="1800" dirty="0"/>
              <a:t>geocoders can be </a:t>
            </a:r>
            <a:r>
              <a:rPr lang="en-US" sz="1800" dirty="0" smtClean="0"/>
              <a:t>deployed with the </a:t>
            </a:r>
            <a:r>
              <a:rPr lang="en-US" sz="1800" dirty="0" err="1" smtClean="0"/>
              <a:t>asyncio</a:t>
            </a:r>
            <a:r>
              <a:rPr lang="en-US" sz="1800" dirty="0" smtClean="0"/>
              <a:t> Python library, to make </a:t>
            </a:r>
            <a:r>
              <a:rPr lang="en-US" sz="1800" dirty="0"/>
              <a:t>them work </a:t>
            </a:r>
            <a:r>
              <a:rPr lang="en-US" sz="1800" dirty="0" smtClean="0"/>
              <a:t>asynchronous, by default they </a:t>
            </a:r>
            <a:r>
              <a:rPr lang="en-US" sz="1800" dirty="0"/>
              <a:t>work </a:t>
            </a:r>
            <a:r>
              <a:rPr lang="en-US" sz="1800" dirty="0" smtClean="0"/>
              <a:t>synchronous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/>
              <a:t>The GeoPy embraces a tremendous list of geolocation services : </a:t>
            </a:r>
            <a:r>
              <a:rPr lang="en-US" sz="1400" dirty="0" err="1"/>
              <a:t>AlgoliaPlaces</a:t>
            </a:r>
            <a:r>
              <a:rPr lang="en-US" sz="1400" dirty="0"/>
              <a:t>, ArcGIS, </a:t>
            </a:r>
            <a:r>
              <a:rPr lang="en-US" sz="1400" dirty="0" err="1"/>
              <a:t>AzureMaps</a:t>
            </a:r>
            <a:r>
              <a:rPr lang="en-US" sz="1400" dirty="0"/>
              <a:t>, Baidu, BaiduV3, </a:t>
            </a:r>
            <a:r>
              <a:rPr lang="en-US" sz="1400" dirty="0" err="1"/>
              <a:t>BANFrance</a:t>
            </a:r>
            <a:r>
              <a:rPr lang="en-US" sz="1400" dirty="0"/>
              <a:t>, Bing, </a:t>
            </a:r>
            <a:r>
              <a:rPr lang="en-US" sz="1400" dirty="0" err="1"/>
              <a:t>DataBC</a:t>
            </a:r>
            <a:r>
              <a:rPr lang="en-US" sz="1400" dirty="0"/>
              <a:t>, </a:t>
            </a:r>
            <a:r>
              <a:rPr lang="en-US" sz="1400" dirty="0" err="1"/>
              <a:t>GeocodeEarth</a:t>
            </a:r>
            <a:r>
              <a:rPr lang="en-US" sz="1400" dirty="0"/>
              <a:t>, </a:t>
            </a:r>
            <a:r>
              <a:rPr lang="en-US" sz="1400" dirty="0" err="1"/>
              <a:t>GeocodeFarm</a:t>
            </a:r>
            <a:r>
              <a:rPr lang="en-US" sz="1400" dirty="0"/>
              <a:t>, </a:t>
            </a:r>
            <a:r>
              <a:rPr lang="en-US" sz="1400" dirty="0" err="1"/>
              <a:t>Geocodio</a:t>
            </a:r>
            <a:r>
              <a:rPr lang="en-US" sz="1400" dirty="0"/>
              <a:t>, </a:t>
            </a:r>
            <a:r>
              <a:rPr lang="en-US" sz="1400" dirty="0" err="1"/>
              <a:t>Geolake</a:t>
            </a:r>
            <a:r>
              <a:rPr lang="en-US" sz="1400" dirty="0"/>
              <a:t>, </a:t>
            </a:r>
            <a:r>
              <a:rPr lang="en-US" sz="1400" dirty="0" err="1"/>
              <a:t>GeoNames</a:t>
            </a:r>
            <a:r>
              <a:rPr lang="en-US" sz="1400" dirty="0"/>
              <a:t>, GoogleV3, HERE, HEREv7, </a:t>
            </a:r>
            <a:r>
              <a:rPr lang="en-US" sz="1400" dirty="0" err="1"/>
              <a:t>IGNFrance</a:t>
            </a:r>
            <a:r>
              <a:rPr lang="en-US" sz="1400" dirty="0"/>
              <a:t>, </a:t>
            </a:r>
            <a:r>
              <a:rPr lang="en-US" sz="1400" dirty="0" err="1"/>
              <a:t>MapBox</a:t>
            </a:r>
            <a:r>
              <a:rPr lang="en-US" sz="1400" dirty="0"/>
              <a:t>, MapQuest, </a:t>
            </a:r>
            <a:r>
              <a:rPr lang="en-US" sz="1400" dirty="0" err="1"/>
              <a:t>MapTiler</a:t>
            </a:r>
            <a:r>
              <a:rPr lang="en-US" sz="1400" dirty="0"/>
              <a:t>, </a:t>
            </a:r>
            <a:r>
              <a:rPr lang="en-US" sz="1400" dirty="0" err="1"/>
              <a:t>OpenCage</a:t>
            </a:r>
            <a:r>
              <a:rPr lang="en-US" sz="1400" dirty="0"/>
              <a:t>, </a:t>
            </a:r>
            <a:r>
              <a:rPr lang="en-US" sz="1400" dirty="0" err="1"/>
              <a:t>OpenMapQuest</a:t>
            </a:r>
            <a:r>
              <a:rPr lang="en-US" sz="1400" dirty="0"/>
              <a:t>, </a:t>
            </a:r>
            <a:r>
              <a:rPr lang="en-US" sz="1400" dirty="0" err="1"/>
              <a:t>Nominatim</a:t>
            </a:r>
            <a:r>
              <a:rPr lang="en-US" sz="1400" dirty="0"/>
              <a:t>, Pelias, Photon, </a:t>
            </a:r>
            <a:r>
              <a:rPr lang="en-US" sz="1400" dirty="0" err="1"/>
              <a:t>PickPoint</a:t>
            </a:r>
            <a:r>
              <a:rPr lang="en-US" sz="1400" dirty="0"/>
              <a:t>, </a:t>
            </a:r>
            <a:r>
              <a:rPr lang="en-US" sz="1400" dirty="0" err="1"/>
              <a:t>LiveAddress</a:t>
            </a:r>
            <a:r>
              <a:rPr lang="en-US" sz="1400" dirty="0"/>
              <a:t>, TomTom, What3Words, and </a:t>
            </a:r>
            <a:r>
              <a:rPr lang="en-US" sz="1400" dirty="0" smtClean="0"/>
              <a:t>What3WordsV3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 smtClean="0"/>
              <a:t>Moreover, for each geocoder it </a:t>
            </a:r>
            <a:r>
              <a:rPr lang="en-US" sz="1800" dirty="0"/>
              <a:t>will be always a parsed geocoder response </a:t>
            </a:r>
            <a:r>
              <a:rPr lang="en-US" sz="1800" dirty="0" smtClean="0"/>
              <a:t>with:</a:t>
            </a:r>
            <a:br>
              <a:rPr lang="en-US" sz="1800" dirty="0" smtClean="0"/>
            </a:br>
            <a:r>
              <a:rPr lang="en-US" sz="1800" dirty="0" smtClean="0"/>
              <a:t>an </a:t>
            </a:r>
            <a:r>
              <a:rPr lang="en-US" sz="1800" dirty="0"/>
              <a:t>address, latitude, longitude, and raw output.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dirty="0" smtClean="0"/>
              <a:t>Can </a:t>
            </a:r>
            <a:r>
              <a:rPr lang="en-US" sz="1800" dirty="0"/>
              <a:t>be used for </a:t>
            </a:r>
            <a:r>
              <a:rPr lang="en-US" sz="1800" dirty="0" smtClean="0"/>
              <a:t>calculating </a:t>
            </a:r>
            <a:r>
              <a:rPr lang="en-US" sz="1800" dirty="0"/>
              <a:t>geodesic distance between two points using multiple popular ellipsoidal </a:t>
            </a:r>
            <a:r>
              <a:rPr lang="en-US" sz="1800" dirty="0" smtClean="0"/>
              <a:t>models</a:t>
            </a:r>
          </a:p>
          <a:p>
            <a:pPr lvl="1">
              <a:buClr>
                <a:srgbClr val="00B050"/>
              </a:buClr>
              <a:buFont typeface="Calibri" panose="020F0502020204030204" pitchFamily="34" charset="0"/>
              <a:buChar char="+"/>
            </a:pPr>
            <a:r>
              <a:rPr lang="en-US" sz="1800" b="1" dirty="0" smtClean="0"/>
              <a:t>Can be integrated </a:t>
            </a:r>
            <a:r>
              <a:rPr lang="en-US" sz="1800" b="1" dirty="0"/>
              <a:t>into </a:t>
            </a:r>
            <a:r>
              <a:rPr lang="en-US" sz="1800" b="1" dirty="0" smtClean="0"/>
              <a:t>QGIS</a:t>
            </a:r>
            <a:endParaRPr lang="de-DE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05149" y="6356350"/>
            <a:ext cx="5819775" cy="365125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https://docs.python.org/3/library/asyncio.html</a:t>
            </a:r>
            <a:r>
              <a:rPr lang="de-DE" smtClean="0"/>
              <a:t> accessed 20.04.2022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28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9" y="523597"/>
            <a:ext cx="3167062" cy="10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</a:t>
            </a:r>
            <a:r>
              <a:rPr lang="de-DE" dirty="0" smtClean="0"/>
              <a:t>an Expert</a:t>
            </a:r>
            <a:br>
              <a:rPr lang="de-DE" dirty="0" smtClean="0"/>
            </a:br>
            <a:r>
              <a:rPr lang="uk-UA" dirty="0" smtClean="0"/>
              <a:t>5)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means</a:t>
            </a:r>
            <a:r>
              <a:rPr lang="de-DE" dirty="0" smtClean="0"/>
              <a:t> of Python : QGIS </a:t>
            </a:r>
            <a:r>
              <a:rPr lang="en-US" dirty="0" smtClean="0"/>
              <a:t>meets</a:t>
            </a:r>
            <a:r>
              <a:rPr lang="de-DE" dirty="0" smtClean="0"/>
              <a:t> </a:t>
            </a:r>
            <a:r>
              <a:rPr lang="de-DE" dirty="0"/>
              <a:t>GeoPy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924050" y="5600553"/>
            <a:ext cx="8753475" cy="1120923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https://docs.qgis.org/latest/en/docs/user_manual/expressions/expression.html#function-editor</a:t>
            </a:r>
            <a:br>
              <a:rPr lang="de-DE" smtClean="0">
                <a:hlinkClick r:id="rId3"/>
              </a:rPr>
            </a:br>
            <a:r>
              <a:rPr lang="de-DE" smtClean="0">
                <a:hlinkClick r:id="rId3"/>
              </a:rPr>
              <a:t>https://www.giscourse.com/install-qgis-through-osgeo4w/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https://landscapearchaeology.org/2018/installing-python-packages-in-qgis-3-for-windows/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5"/>
              </a:rPr>
              <a:t>https://gis.stackexchange.com/questions/141320/installing-3rd-party-python-libraries-for-qgis-on-windows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6"/>
              </a:rPr>
              <a:t>https://www.lutraconsulting.co.uk/blog/2016/03/02/installing-third-party-python-modules-in-qgis-windows/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Icon Copyrights : Freepik : </a:t>
            </a:r>
            <a:r>
              <a:rPr lang="de-DE" smtClean="0">
                <a:hlinkClick r:id="rId7"/>
              </a:rPr>
              <a:t>https://www.flaticon.com/authors/detailed-rounded/lineal</a:t>
            </a:r>
            <a:r>
              <a:rPr lang="de-DE" smtClean="0"/>
              <a:t> accessed 20.04.2022</a:t>
            </a:r>
            <a:endParaRPr lang="de-DE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29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542" y="1865180"/>
            <a:ext cx="226080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26" y="1870075"/>
            <a:ext cx="242017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39" y="1593720"/>
            <a:ext cx="991460" cy="99146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11"/>
          <a:srcRect l="1" r="48031" b="37210"/>
          <a:stretch/>
        </p:blipFill>
        <p:spPr>
          <a:xfrm>
            <a:off x="838200" y="3066391"/>
            <a:ext cx="6314984" cy="20510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24725" y="2919283"/>
            <a:ext cx="4029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GeoPy (after installation), like many other Python Packages, can be called in QGIS </a:t>
            </a:r>
            <a:r>
              <a:rPr lang="en-US" sz="2000" dirty="0" smtClean="0"/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can </a:t>
            </a:r>
            <a:r>
              <a:rPr lang="en-US" sz="2000" dirty="0"/>
              <a:t>be used for creating own functions for geocoding, e.g. in the </a:t>
            </a:r>
            <a:r>
              <a:rPr lang="en-US" sz="2000" dirty="0" smtClean="0"/>
              <a:t>Function Editor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36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Unfortunately not covered today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 numCol="2">
            <a:normAutofit fontScale="92500" lnSpcReduction="10000"/>
          </a:bodyPr>
          <a:lstStyle/>
          <a:p>
            <a:r>
              <a:rPr lang="en-US" dirty="0" smtClean="0"/>
              <a:t>The history of geocoding</a:t>
            </a:r>
          </a:p>
          <a:p>
            <a:r>
              <a:rPr lang="en-US" dirty="0"/>
              <a:t>Comparison of geocoders</a:t>
            </a:r>
          </a:p>
          <a:p>
            <a:r>
              <a:rPr lang="en-US" dirty="0" smtClean="0"/>
              <a:t>Geocoding algorithms</a:t>
            </a:r>
          </a:p>
          <a:p>
            <a:r>
              <a:rPr lang="en-US" dirty="0" smtClean="0"/>
              <a:t>Fuzzy logic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Solr</a:t>
            </a:r>
            <a:r>
              <a:rPr lang="en-US" dirty="0" smtClean="0"/>
              <a:t>, </a:t>
            </a:r>
            <a:r>
              <a:rPr lang="en-US" dirty="0" err="1" smtClean="0"/>
              <a:t>ElasticSearch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Science and Machine Learning</a:t>
            </a:r>
          </a:p>
          <a:p>
            <a:r>
              <a:rPr lang="en-US" dirty="0" err="1" smtClean="0"/>
              <a:t>Levenshtein</a:t>
            </a:r>
            <a:r>
              <a:rPr lang="en-US" dirty="0" smtClean="0"/>
              <a:t> </a:t>
            </a:r>
            <a:r>
              <a:rPr lang="en-US" dirty="0"/>
              <a:t>distance</a:t>
            </a:r>
          </a:p>
          <a:p>
            <a:r>
              <a:rPr lang="en-US" dirty="0" smtClean="0"/>
              <a:t>Geocoding in Data Bases</a:t>
            </a:r>
          </a:p>
          <a:p>
            <a:r>
              <a:rPr lang="en-US" dirty="0" smtClean="0"/>
              <a:t>Coordinate </a:t>
            </a:r>
            <a:r>
              <a:rPr lang="en-US" dirty="0"/>
              <a:t>Systems and </a:t>
            </a:r>
            <a:r>
              <a:rPr lang="en-US" dirty="0" smtClean="0"/>
              <a:t>Transformations</a:t>
            </a:r>
          </a:p>
          <a:p>
            <a:r>
              <a:rPr lang="en-US" dirty="0"/>
              <a:t>OpenStreetMap Philosophy</a:t>
            </a:r>
          </a:p>
          <a:p>
            <a:r>
              <a:rPr lang="en-US" dirty="0" smtClean="0"/>
              <a:t>Setting an API key for a Geocoding API</a:t>
            </a:r>
          </a:p>
          <a:p>
            <a:r>
              <a:rPr lang="en-US" dirty="0" smtClean="0"/>
              <a:t>File data types, encodings, and extensions</a:t>
            </a:r>
            <a:endParaRPr lang="de-DE" dirty="0"/>
          </a:p>
          <a:p>
            <a:r>
              <a:rPr lang="en-US" dirty="0" smtClean="0"/>
              <a:t>Python Essentials</a:t>
            </a:r>
          </a:p>
          <a:p>
            <a:r>
              <a:rPr lang="en-US" dirty="0" smtClean="0"/>
              <a:t>Installation of Packages in Python</a:t>
            </a:r>
          </a:p>
          <a:p>
            <a:r>
              <a:rPr lang="en-US" dirty="0" smtClean="0"/>
              <a:t>The concept of requests on the Internet</a:t>
            </a:r>
          </a:p>
          <a:p>
            <a:r>
              <a:rPr lang="en-US" dirty="0" smtClean="0"/>
              <a:t>Proxy, certificate</a:t>
            </a:r>
            <a:r>
              <a:rPr lang="en-US" dirty="0"/>
              <a:t>, </a:t>
            </a:r>
            <a:r>
              <a:rPr lang="en-US" dirty="0" smtClean="0"/>
              <a:t>SSL, TLS</a:t>
            </a:r>
            <a:r>
              <a:rPr lang="en-US" dirty="0"/>
              <a:t>, </a:t>
            </a:r>
            <a:r>
              <a:rPr lang="en-US" dirty="0" smtClean="0"/>
              <a:t>HTTP/HTTPS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2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Geocode as </a:t>
            </a:r>
            <a:r>
              <a:rPr lang="de-DE" dirty="0"/>
              <a:t>an Expert</a:t>
            </a:r>
            <a:br>
              <a:rPr lang="de-DE" dirty="0"/>
            </a:br>
            <a:r>
              <a:rPr lang="uk-UA" dirty="0"/>
              <a:t>5)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of Python : </a:t>
            </a:r>
            <a:r>
              <a:rPr lang="en-US" dirty="0" smtClean="0"/>
              <a:t>QGIS carries requests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67339" y="6356350"/>
            <a:ext cx="7156579" cy="365125"/>
          </a:xfrm>
        </p:spPr>
        <p:txBody>
          <a:bodyPr/>
          <a:lstStyle/>
          <a:p>
            <a:r>
              <a:rPr lang="de-DE" smtClean="0">
                <a:hlinkClick r:id="rId2"/>
              </a:rPr>
              <a:t>https://nominatim.org/release-docs/latest/api/Search/</a:t>
            </a:r>
            <a:r>
              <a:rPr lang="de-DE" smtClean="0"/>
              <a:t> accessed 27.04.2022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30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004" b="21915"/>
          <a:stretch/>
        </p:blipFill>
        <p:spPr>
          <a:xfrm>
            <a:off x="4469363" y="3964251"/>
            <a:ext cx="6064766" cy="218631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323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There is </a:t>
            </a:r>
            <a:r>
              <a:rPr lang="en-US" dirty="0"/>
              <a:t>another useful Python Package which is already included in </a:t>
            </a:r>
            <a:r>
              <a:rPr lang="en-US" dirty="0" smtClean="0"/>
              <a:t>QGIS.</a:t>
            </a:r>
          </a:p>
          <a:p>
            <a:pPr marL="0" indent="0">
              <a:buNone/>
            </a:pPr>
            <a:r>
              <a:rPr lang="en-US" dirty="0" smtClean="0"/>
              <a:t>Requests</a:t>
            </a:r>
            <a:r>
              <a:rPr lang="en-US" dirty="0"/>
              <a:t>: HTTP for Humans</a:t>
            </a:r>
            <a:r>
              <a:rPr lang="en-US" dirty="0" smtClean="0"/>
              <a:t>™ - it is an </a:t>
            </a:r>
            <a:r>
              <a:rPr lang="en-US" dirty="0"/>
              <a:t>elegant and simple HTTP library for </a:t>
            </a:r>
            <a:r>
              <a:rPr lang="en-US" dirty="0" smtClean="0"/>
              <a:t>Python.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Documentation 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https://docs.python-requests.org/en/latest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smtClean="0"/>
              <a:t>example: </a:t>
            </a:r>
            <a:r>
              <a:rPr lang="en-US" dirty="0" smtClean="0"/>
              <a:t>a </a:t>
            </a:r>
            <a:r>
              <a:rPr lang="en-US" dirty="0"/>
              <a:t>request to the </a:t>
            </a:r>
            <a:r>
              <a:rPr lang="en-US" dirty="0" err="1"/>
              <a:t>Nominatim</a:t>
            </a:r>
            <a:r>
              <a:rPr lang="en-US" dirty="0"/>
              <a:t> </a:t>
            </a:r>
            <a:r>
              <a:rPr lang="en-US" dirty="0" smtClean="0"/>
              <a:t>geocoder</a:t>
            </a:r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://nominatim.openstreetmap.org/search?&lt;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2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&gt;')</a:t>
            </a:r>
            <a:endParaRPr lang="de-DE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10" y="4198994"/>
            <a:ext cx="1338815" cy="1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3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II. Geocode as a </a:t>
            </a:r>
            <a:r>
              <a:rPr lang="pt-BR" dirty="0" smtClean="0"/>
              <a:t>God :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r>
              <a:rPr lang="pt-BR" dirty="0" smtClean="0"/>
              <a:t> 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9248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Use Pelias locally (on your machine or your own server) inside a </a:t>
            </a:r>
            <a:r>
              <a:rPr lang="en-US" sz="3200" dirty="0" smtClean="0"/>
              <a:t>Docker container image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2600" dirty="0"/>
              <a:t>Pelias </a:t>
            </a:r>
            <a:r>
              <a:rPr lang="en-US" sz="2600" dirty="0" smtClean="0"/>
              <a:t>is </a:t>
            </a:r>
            <a:r>
              <a:rPr lang="en-US" sz="2600" dirty="0"/>
              <a:t>a geocoder powered completely by open data, available freely to everyone</a:t>
            </a:r>
            <a:r>
              <a:rPr lang="en-US" sz="2600" dirty="0" smtClean="0"/>
              <a:t>.</a:t>
            </a:r>
          </a:p>
          <a:p>
            <a:pPr marL="0" indent="0">
              <a:buNone/>
            </a:pPr>
            <a:r>
              <a:rPr lang="en-US" sz="2600" dirty="0"/>
              <a:t>A Docker container image is a lightweight, standalone, executable package of software that includes everything needed to run an application: code, runtime, system tools, system libraries and settings.</a:t>
            </a:r>
            <a:endParaRPr lang="de-DE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6669" y="6036906"/>
            <a:ext cx="6333931" cy="684570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https://pelias.io/</a:t>
            </a:r>
            <a:r>
              <a:rPr lang="de-DE" smtClean="0">
                <a:hlinkClick r:id="rId4"/>
              </a:rPr>
              <a:t/>
            </a:r>
            <a:br>
              <a:rPr lang="de-DE" smtClean="0">
                <a:hlinkClick r:id="rId4"/>
              </a:rPr>
            </a:br>
            <a:r>
              <a:rPr lang="de-DE" smtClean="0">
                <a:hlinkClick r:id="rId4"/>
              </a:rPr>
              <a:t>https://github.com/pelias/docker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5"/>
              </a:rPr>
              <a:t>https://www.docker.com/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6"/>
              </a:rPr>
              <a:t>https://en.wikipedia.org/wiki/Server_(computing)</a:t>
            </a:r>
            <a:r>
              <a:rPr lang="de-DE" smtClean="0"/>
              <a:t> accessed 28.04.2022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31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84" y="3607334"/>
            <a:ext cx="2210032" cy="1828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97" y="1895426"/>
            <a:ext cx="3903481" cy="14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Reverse </a:t>
            </a:r>
            <a:r>
              <a:rPr lang="en-US" dirty="0"/>
              <a:t>geocoding in </a:t>
            </a:r>
            <a:r>
              <a:rPr lang="en-US" dirty="0" smtClean="0"/>
              <a:t>QGIS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7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several ways exist to </a:t>
            </a:r>
            <a:r>
              <a:rPr lang="en-US" dirty="0" smtClean="0"/>
              <a:t>get an </a:t>
            </a:r>
            <a:r>
              <a:rPr lang="en-US" dirty="0"/>
              <a:t>address from a tuple of </a:t>
            </a:r>
            <a:r>
              <a:rPr lang="en-US" dirty="0" smtClean="0"/>
              <a:t>coordinates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a Plugin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Join address to the input layer by nearest from an authoritative data </a:t>
            </a:r>
            <a:r>
              <a:rPr lang="en-US" dirty="0" smtClean="0"/>
              <a:t>source (i.e. open </a:t>
            </a:r>
            <a:r>
              <a:rPr lang="en-US" dirty="0"/>
              <a:t>data from the </a:t>
            </a:r>
            <a:r>
              <a:rPr lang="en-US" dirty="0" smtClean="0"/>
              <a:t>government).</a:t>
            </a:r>
            <a:br>
              <a:rPr lang="en-US" dirty="0" smtClean="0"/>
            </a:br>
            <a:r>
              <a:rPr lang="en-US" dirty="0" smtClean="0"/>
              <a:t>The "Join </a:t>
            </a:r>
            <a:r>
              <a:rPr lang="en-US" dirty="0"/>
              <a:t>attributes by </a:t>
            </a:r>
            <a:r>
              <a:rPr lang="en-US" dirty="0" smtClean="0"/>
              <a:t>nearest</a:t>
            </a:r>
            <a:r>
              <a:rPr lang="en-US" dirty="0"/>
              <a:t>" </a:t>
            </a:r>
            <a:r>
              <a:rPr lang="en-US" dirty="0" err="1" smtClean="0"/>
              <a:t>geoalgorithm</a:t>
            </a:r>
            <a:r>
              <a:rPr lang="en-US" dirty="0" smtClean="0"/>
              <a:t> placed </a:t>
            </a:r>
            <a:r>
              <a:rPr lang="en-US" dirty="0"/>
              <a:t>in the Vector General of the Processing </a:t>
            </a:r>
            <a:r>
              <a:rPr lang="en-US" dirty="0" smtClean="0"/>
              <a:t>Toolbox.</a:t>
            </a:r>
            <a:br>
              <a:rPr lang="en-US" dirty="0" smtClean="0"/>
            </a:br>
            <a:r>
              <a:rPr lang="en-US" dirty="0" smtClean="0"/>
              <a:t>Alternatively there is a special function called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overlay_nearest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a custom function </a:t>
            </a:r>
            <a:r>
              <a:rPr lang="en-US" dirty="0" smtClean="0"/>
              <a:t>for reverse geocoding</a:t>
            </a:r>
            <a:br>
              <a:rPr lang="en-US" dirty="0" smtClean="0"/>
            </a:br>
            <a:r>
              <a:rPr lang="en-US" dirty="0" smtClean="0"/>
              <a:t>with GeoPy/requests in </a:t>
            </a:r>
            <a:r>
              <a:rPr lang="en-US" dirty="0"/>
              <a:t>the Function </a:t>
            </a:r>
            <a:r>
              <a:rPr lang="en-US" dirty="0" smtClean="0"/>
              <a:t>Editor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0" y="5638801"/>
            <a:ext cx="9524999" cy="1082676"/>
          </a:xfrm>
        </p:spPr>
        <p:txBody>
          <a:bodyPr/>
          <a:lstStyle/>
          <a:p>
            <a:r>
              <a:rPr lang="de-DE" smtClean="0">
                <a:hlinkClick r:id="rId2"/>
              </a:rPr>
              <a:t>https://docs.qgis.org/latest/en/docs/user_manual/processing_algs/qgis/vectorgeneral.html#join-attributes-by-nearest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3"/>
              </a:rPr>
              <a:t>https://docs.qgis.org/latest/en/docs/user_manual/expressions/functions_list.html#overlay-nearest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https://gis.stackexchange.com/questions/300461/reverse-geocoding-in-qgis</a:t>
            </a:r>
            <a:br>
              <a:rPr lang="de-DE" smtClean="0">
                <a:hlinkClick r:id="rId4"/>
              </a:rPr>
            </a:br>
            <a:r>
              <a:rPr lang="de-DE" smtClean="0">
                <a:hlinkClick r:id="rId4"/>
              </a:rPr>
              <a:t>https://gis.stackexchange.com/questions/390143/reverse-geocoding-in-qgis-graphical-modeller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5"/>
              </a:rPr>
              <a:t>https://gis.stackexchange.com/questions/189807/reverse-geocoding-with-qgis</a:t>
            </a:r>
            <a:r>
              <a:rPr lang="de-DE" smtClean="0"/>
              <a:t> accessed 26.04.2022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32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/>
              <a:t>Time to try geocoding in </a:t>
            </a:r>
            <a:r>
              <a:rPr lang="en-US" dirty="0" smtClean="0"/>
              <a:t>QGIS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/>
              <a:t>There is a CSV file called "geocoding.csv" (encoded in UTF-8) with some information about 10 museums taken randomly around the world, see the image below.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Each address was taken from a museum's official page.</a:t>
            </a:r>
            <a:endParaRPr lang="de-DE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hlinkClick r:id="rId2"/>
              </a:rPr>
              <a:t>https://en.wikipedia.org/wiki/UTF-8</a:t>
            </a:r>
            <a:r>
              <a:rPr lang="de-DE" smtClean="0"/>
              <a:t> accessed 23.04.2022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33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5" y="3089420"/>
            <a:ext cx="10976390" cy="237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</a:t>
            </a:r>
            <a:r>
              <a:rPr lang="en-US" dirty="0"/>
              <a:t>. Time to try geocoding in QGIS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440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Now let's geocode this </a:t>
            </a:r>
            <a:r>
              <a:rPr lang="en-US" sz="2400" dirty="0" smtClean="0"/>
              <a:t>CSV file </a:t>
            </a:r>
            <a:r>
              <a:rPr lang="en-US" sz="2400" dirty="0"/>
              <a:t>with the "Batch </a:t>
            </a:r>
            <a:r>
              <a:rPr lang="en-US" sz="2400" dirty="0" err="1"/>
              <a:t>Nominatim</a:t>
            </a:r>
            <a:r>
              <a:rPr lang="en-US" sz="2400" dirty="0"/>
              <a:t> geocoder" processing </a:t>
            </a:r>
            <a:r>
              <a:rPr lang="en-US" sz="2400" dirty="0" smtClean="0"/>
              <a:t>tool</a:t>
            </a:r>
            <a:r>
              <a:rPr lang="en-US" sz="2400" dirty="0"/>
              <a:t>. And then explore/assess the results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To each record, it will be referred by its "id".</a:t>
            </a:r>
            <a:endParaRPr lang="de-DE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34</a:t>
            </a:fld>
            <a:endParaRPr lang="de-DE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32033" y="3166155"/>
            <a:ext cx="2642895" cy="303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Be attentive to bring the CSV file with the UTF-8 encoding.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Double check it via Properties &gt; Source &gt; Data source encoding.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6155"/>
            <a:ext cx="7980103" cy="3036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3" y="638274"/>
            <a:ext cx="2619376" cy="7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1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63" y="93307"/>
            <a:ext cx="11891471" cy="725208"/>
          </a:xfrm>
        </p:spPr>
        <p:txBody>
          <a:bodyPr/>
          <a:lstStyle/>
          <a:p>
            <a:r>
              <a:rPr lang="en-US" dirty="0" smtClean="0"/>
              <a:t>Inspecting </a:t>
            </a:r>
            <a:r>
              <a:rPr lang="en-US" dirty="0"/>
              <a:t>the </a:t>
            </a:r>
            <a:r>
              <a:rPr lang="en-US" dirty="0" smtClean="0"/>
              <a:t>results after geocoding in QGIS</a:t>
            </a:r>
            <a:endParaRPr lang="de-D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797723"/>
              </p:ext>
            </p:extLst>
          </p:nvPr>
        </p:nvGraphicFramePr>
        <p:xfrm>
          <a:off x="150262" y="818515"/>
          <a:ext cx="11765713" cy="553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170138951"/>
                    </a:ext>
                  </a:extLst>
                </a:gridCol>
                <a:gridCol w="1090554">
                  <a:extLst>
                    <a:ext uri="{9D8B030D-6E8A-4147-A177-3AD203B41FA5}">
                      <a16:colId xmlns:a16="http://schemas.microsoft.com/office/drawing/2014/main" val="160525156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899685484"/>
                    </a:ext>
                  </a:extLst>
                </a:gridCol>
                <a:gridCol w="6036906">
                  <a:extLst>
                    <a:ext uri="{9D8B030D-6E8A-4147-A177-3AD203B41FA5}">
                      <a16:colId xmlns:a16="http://schemas.microsoft.com/office/drawing/2014/main" val="3036229258"/>
                    </a:ext>
                  </a:extLst>
                </a:gridCol>
                <a:gridCol w="1913559">
                  <a:extLst>
                    <a:ext uri="{9D8B030D-6E8A-4147-A177-3AD203B41FA5}">
                      <a16:colId xmlns:a16="http://schemas.microsoft.com/office/drawing/2014/main" val="2099369101"/>
                    </a:ext>
                  </a:extLst>
                </a:gridCol>
              </a:tblGrid>
              <a:tr h="4869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/>
                        <a:t>Result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description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Failure : Data from the original</a:t>
                      </a:r>
                      <a:r>
                        <a:rPr lang="en-US" sz="1400" baseline="0" dirty="0" smtClean="0"/>
                        <a:t> source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Success : Data from OSM</a:t>
                      </a:r>
                      <a:endParaRPr lang="de-DE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 smtClean="0"/>
                        <a:t>Better</a:t>
                      </a:r>
                      <a:r>
                        <a:rPr lang="de-DE" sz="1400" dirty="0" smtClean="0"/>
                        <a:t> </a:t>
                      </a:r>
                      <a:r>
                        <a:rPr lang="en-US" sz="1400" noProof="0" dirty="0" smtClean="0"/>
                        <a:t>approach : geocode by name</a:t>
                      </a:r>
                      <a:endParaRPr lang="en-US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52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1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No result – 0%</a:t>
                      </a:r>
                      <a:endParaRPr lang="de-DE" sz="12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>
                          <a:solidFill>
                            <a:srgbClr val="FF0000"/>
                          </a:solidFill>
                        </a:rPr>
                        <a:t>7-chōme-22-2</a:t>
                      </a:r>
                      <a:r>
                        <a:rPr lang="de-DE" sz="1200" dirty="0" smtClean="0"/>
                        <a:t> </a:t>
                      </a:r>
                      <a:r>
                        <a:rPr lang="de-DE" sz="1200" dirty="0" err="1" smtClean="0"/>
                        <a:t>Roppongi</a:t>
                      </a:r>
                      <a:r>
                        <a:rPr lang="de-DE" sz="1200" dirty="0" smtClean="0"/>
                        <a:t>, </a:t>
                      </a:r>
                      <a:r>
                        <a:rPr lang="de-DE" sz="1200" dirty="0" err="1" smtClean="0"/>
                        <a:t>Minato</a:t>
                      </a:r>
                      <a:r>
                        <a:rPr lang="de-DE" sz="1200" dirty="0" smtClean="0"/>
                        <a:t> </a:t>
                      </a:r>
                      <a:r>
                        <a:rPr lang="de-DE" sz="1200" dirty="0" smtClean="0">
                          <a:solidFill>
                            <a:srgbClr val="FF0000"/>
                          </a:solidFill>
                        </a:rPr>
                        <a:t>City, </a:t>
                      </a:r>
                      <a:r>
                        <a:rPr lang="de-DE" sz="1200" dirty="0" smtClean="0"/>
                        <a:t>Tokyo </a:t>
                      </a:r>
                      <a:r>
                        <a:rPr lang="de-DE" sz="1200" dirty="0" smtClean="0">
                          <a:solidFill>
                            <a:srgbClr val="FF0000"/>
                          </a:solidFill>
                        </a:rPr>
                        <a:t>106-8558, </a:t>
                      </a:r>
                      <a:r>
                        <a:rPr lang="de-DE" sz="1200" dirty="0" smtClean="0"/>
                        <a:t>Japan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The National Art Center, </a:t>
                      </a:r>
                      <a:r>
                        <a:rPr lang="en-US" sz="1200" dirty="0" err="1" smtClean="0"/>
                        <a:t>Roppongi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7-chome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Roppongi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Azabu</a:t>
                      </a:r>
                      <a:r>
                        <a:rPr lang="en-US" sz="1200" dirty="0" smtClean="0"/>
                        <a:t>, Minato, Tokyo, 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106-0033, </a:t>
                      </a:r>
                      <a:r>
                        <a:rPr lang="en-US" sz="1200" dirty="0" smtClean="0"/>
                        <a:t>Japan</a:t>
                      </a:r>
                      <a:br>
                        <a:rPr lang="en-US" sz="1200" dirty="0" smtClean="0"/>
                      </a:br>
                      <a:r>
                        <a:rPr lang="en-US" sz="800" dirty="0" smtClean="0">
                          <a:hlinkClick r:id="rId2"/>
                        </a:rPr>
                        <a:t>https://nominatim.openstreetmap.org/ui/details.html?osmtype=W&amp;osmid=136048451&amp;class=building</a:t>
                      </a:r>
                      <a:endParaRPr lang="de-D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National Art Center, Tokyo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54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2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Done – 100%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/>
                        <a:t>NMAAHC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0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3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 result – 0%</a:t>
                      </a:r>
                      <a:endParaRPr lang="de-DE" sz="12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Plein</a:t>
                      </a:r>
                      <a:r>
                        <a:rPr lang="en-US" sz="1200" dirty="0" smtClean="0"/>
                        <a:t> 29, 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2511 CS </a:t>
                      </a:r>
                      <a:r>
                        <a:rPr lang="en-US" sz="1200" dirty="0" smtClean="0"/>
                        <a:t>The Hague, The Netherlands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Plein</a:t>
                      </a:r>
                      <a:r>
                        <a:rPr lang="en-US" sz="1200" dirty="0" smtClean="0"/>
                        <a:t> 29, 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2511CS</a:t>
                      </a:r>
                      <a:r>
                        <a:rPr lang="en-US" sz="1200" dirty="0" smtClean="0"/>
                        <a:t> The Hague, The Netherlands</a:t>
                      </a:r>
                      <a:br>
                        <a:rPr lang="en-US" sz="1200" dirty="0" smtClean="0"/>
                      </a:br>
                      <a:r>
                        <a:rPr lang="en-US" sz="800" dirty="0" smtClean="0">
                          <a:hlinkClick r:id="rId3"/>
                        </a:rPr>
                        <a:t>https://nominatim.openstreetmap.org/ui/details.html?osmtype=N&amp;osmid=2718100253&amp;class=place</a:t>
                      </a:r>
                      <a:endParaRPr lang="de-D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de-DE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Mauritshuis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89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4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 smtClean="0"/>
                        <a:t>Biased</a:t>
                      </a:r>
                      <a:r>
                        <a:rPr lang="de-DE" sz="1200" dirty="0" smtClean="0"/>
                        <a:t> –</a:t>
                      </a:r>
                      <a:r>
                        <a:rPr lang="de-DE" sz="1200" baseline="0" dirty="0" smtClean="0"/>
                        <a:t> 40%</a:t>
                      </a:r>
                      <a:br>
                        <a:rPr lang="de-DE" sz="1200" baseline="0" dirty="0" smtClean="0"/>
                      </a:br>
                      <a:r>
                        <a:rPr lang="de-DE" sz="1200" baseline="0" dirty="0" smtClean="0"/>
                        <a:t>35 km </a:t>
                      </a:r>
                      <a:r>
                        <a:rPr lang="de-DE" sz="1200" baseline="0" dirty="0" err="1" smtClean="0"/>
                        <a:t>away</a:t>
                      </a:r>
                      <a:r>
                        <a:rPr lang="de-DE" sz="1200" baseline="0" dirty="0" smtClean="0"/>
                        <a:t> in </a:t>
                      </a:r>
                      <a:r>
                        <a:rPr lang="de-DE" sz="1200" baseline="0" dirty="0" err="1" smtClean="0"/>
                        <a:t>Meco</a:t>
                      </a:r>
                      <a:endParaRPr lang="de-DE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 smtClean="0"/>
                        <a:t>Calle </a:t>
                      </a:r>
                      <a:r>
                        <a:rPr lang="es-ES" sz="1200" dirty="0" smtClean="0">
                          <a:solidFill>
                            <a:srgbClr val="FF0000"/>
                          </a:solidFill>
                        </a:rPr>
                        <a:t>de </a:t>
                      </a:r>
                      <a:r>
                        <a:rPr lang="es-ES" sz="1200" dirty="0" smtClean="0"/>
                        <a:t>Ruiz de Alarcón, 23, 28014 Madrid, </a:t>
                      </a:r>
                      <a:r>
                        <a:rPr lang="es-ES" sz="1200" dirty="0" err="1" smtClean="0"/>
                        <a:t>Spain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 smtClean="0"/>
                        <a:t>Calle Ruiz de Alarcón, 23, 28014 Madrid, </a:t>
                      </a:r>
                      <a:r>
                        <a:rPr lang="es-ES" sz="1200" dirty="0" err="1" smtClean="0"/>
                        <a:t>Spain</a:t>
                      </a:r>
                      <a:endParaRPr lang="de-DE" sz="1200" dirty="0" smtClean="0"/>
                    </a:p>
                    <a:p>
                      <a:pPr algn="l"/>
                      <a:r>
                        <a:rPr lang="de-DE" sz="800" dirty="0" smtClean="0">
                          <a:hlinkClick r:id="rId4"/>
                        </a:rPr>
                        <a:t>https://nominatim.openstreetmap.org/ui/details.html?osmtype=R&amp;osmid=7726080&amp;class=tourism</a:t>
                      </a:r>
                      <a:endParaRPr lang="de-D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err="1" smtClean="0"/>
                        <a:t>Museo</a:t>
                      </a:r>
                      <a:r>
                        <a:rPr lang="de-DE" sz="1200" dirty="0" smtClean="0"/>
                        <a:t> del Prado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98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5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 result – 0%</a:t>
                      </a:r>
                      <a:endParaRPr lang="de-DE" sz="12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Na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Phrathat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Road, 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Grand Palace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sub district,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Phra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Nakorn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district, </a:t>
                      </a:r>
                      <a:r>
                        <a:rPr lang="en-US" sz="1200" dirty="0" smtClean="0"/>
                        <a:t>Bangkok 10200, Thailand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Bangkok National Museum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, Na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Phra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That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Road,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Tha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Pra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Chan,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Phra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Borom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Maha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00B050"/>
                          </a:solidFill>
                        </a:rPr>
                        <a:t>Ratchawang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Subdistrict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dirty="0" err="1" smtClean="0"/>
                        <a:t>Phra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Nakhon</a:t>
                      </a:r>
                      <a:r>
                        <a:rPr lang="en-US" sz="1200" dirty="0" smtClean="0"/>
                        <a:t> District, Bangkok, 10200, Thailand</a:t>
                      </a:r>
                      <a:r>
                        <a:rPr lang="en-US" sz="900" dirty="0" smtClean="0"/>
                        <a:t/>
                      </a:r>
                      <a:br>
                        <a:rPr lang="en-US" sz="900" dirty="0" smtClean="0"/>
                      </a:br>
                      <a:r>
                        <a:rPr lang="en-US" sz="800" dirty="0" smtClean="0">
                          <a:hlinkClick r:id="rId5"/>
                        </a:rPr>
                        <a:t>https://nominatim.openstreetmap.org/ui/details.html?osmtype=W&amp;osmid=178329971&amp;class=tourism</a:t>
                      </a:r>
                      <a:endParaRPr lang="de-DE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Bangkok National Museum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0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6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Done – 100%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National Gallery of Canada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603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7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Done – 100%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Acropolis Museum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81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8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 smtClean="0"/>
                        <a:t>Biased</a:t>
                      </a:r>
                      <a:r>
                        <a:rPr lang="de-DE" sz="1200" dirty="0" smtClean="0"/>
                        <a:t> –</a:t>
                      </a:r>
                      <a:r>
                        <a:rPr lang="de-DE" sz="1200" baseline="0" dirty="0" smtClean="0"/>
                        <a:t> 60%</a:t>
                      </a:r>
                      <a:br>
                        <a:rPr lang="de-DE" sz="1200" baseline="0" dirty="0" smtClean="0"/>
                      </a:br>
                      <a:r>
                        <a:rPr lang="de-DE" sz="1200" baseline="0" dirty="0" smtClean="0"/>
                        <a:t>23 km </a:t>
                      </a:r>
                      <a:r>
                        <a:rPr lang="de-DE" sz="1200" baseline="0" dirty="0" err="1" smtClean="0"/>
                        <a:t>away</a:t>
                      </a:r>
                      <a:r>
                        <a:rPr lang="de-DE" sz="1200" baseline="0" dirty="0" smtClean="0"/>
                        <a:t> in </a:t>
                      </a:r>
                      <a:r>
                        <a:rPr lang="de-DE" sz="1200" baseline="0" dirty="0" err="1" smtClean="0"/>
                        <a:t>Castelar</a:t>
                      </a:r>
                      <a:endParaRPr lang="de-DE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</a:t>
                      </a:r>
                      <a:r>
                        <a:rPr lang="de-DE" sz="1200" b="0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de-DE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Figueroa </a:t>
                      </a:r>
                      <a:r>
                        <a:rPr lang="de-DE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Alcorta</a:t>
                      </a:r>
                      <a:r>
                        <a:rPr lang="de-DE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3415</a:t>
                      </a:r>
                      <a:r>
                        <a:rPr lang="de-DE" sz="1000" dirty="0" smtClean="0"/>
                        <a:t/>
                      </a:r>
                      <a:br>
                        <a:rPr lang="de-DE" sz="1000" dirty="0" smtClean="0"/>
                      </a:br>
                      <a:r>
                        <a:rPr lang="de-DE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C1425CLA Buenos Aires, </a:t>
                      </a:r>
                      <a:r>
                        <a:rPr lang="de-DE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Argentina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Museo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Arte </a:t>
                      </a: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Latinoamericano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Buenos Aires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3415, 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Avenida Presidente 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Figueroa </a:t>
                      </a:r>
                      <a:r>
                        <a:rPr lang="de-DE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Alcorta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Barrio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Parque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Palermo, Buenos Aires, </a:t>
                      </a: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Comuna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14, </a:t>
                      </a:r>
                      <a:r>
                        <a:rPr lang="de-DE" sz="1200" b="0" kern="1200" dirty="0" err="1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Autonomous</a:t>
                      </a:r>
                      <a:r>
                        <a:rPr lang="de-DE" sz="1200" b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City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Buenos Aires, C1425CLA, </a:t>
                      </a:r>
                      <a:r>
                        <a:rPr lang="de-DE" sz="12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Argentina</a:t>
                      </a:r>
                      <a: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de-DE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de-DE" sz="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https://nominatim.openstreetmap.org/ui/details.html?osmtype=W&amp;osmid=23621021&amp;class=tourism</a:t>
                      </a:r>
                      <a:endParaRPr lang="de-DE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Museo de Arte Latinoamericano de Buenos Aires</a:t>
                      </a:r>
                      <a:endParaRPr lang="de-DE" sz="1200" b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17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9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Done – 100%</a:t>
                      </a:r>
                      <a:endParaRPr lang="de-DE" sz="12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-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Te</a:t>
                      </a:r>
                      <a:r>
                        <a:rPr lang="en-US" sz="1200" baseline="0" dirty="0" smtClean="0"/>
                        <a:t> Papa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707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10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 smtClean="0"/>
                        <a:t>Biased</a:t>
                      </a:r>
                      <a:r>
                        <a:rPr lang="de-DE" sz="1200" dirty="0" smtClean="0"/>
                        <a:t> –</a:t>
                      </a:r>
                      <a:r>
                        <a:rPr lang="de-DE" sz="1200" baseline="0" dirty="0" smtClean="0"/>
                        <a:t> 90%</a:t>
                      </a:r>
                      <a:br>
                        <a:rPr lang="de-DE" sz="1200" baseline="0" dirty="0" smtClean="0"/>
                      </a:br>
                      <a:r>
                        <a:rPr lang="de-DE" sz="1200" baseline="0" dirty="0" smtClean="0"/>
                        <a:t>60 m </a:t>
                      </a:r>
                      <a:r>
                        <a:rPr lang="de-DE" sz="1200" baseline="0" dirty="0" err="1" smtClean="0"/>
                        <a:t>away</a:t>
                      </a:r>
                      <a:endParaRPr lang="de-DE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88 Hatfield Street, </a:t>
                      </a:r>
                      <a:r>
                        <a:rPr lang="en-US" sz="1200" dirty="0" smtClean="0"/>
                        <a:t>Cape Town, 8001, South Africa</a:t>
                      </a:r>
                      <a:endParaRPr lang="de-DE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Cape Town Holocaust Centre, Saint Johns Road, City Centre, </a:t>
                      </a:r>
                      <a:r>
                        <a:rPr lang="en-US" sz="1200" dirty="0" smtClean="0"/>
                        <a:t>Cape Town</a:t>
                      </a:r>
                      <a:r>
                        <a:rPr lang="en-US" sz="1200" dirty="0" smtClean="0">
                          <a:solidFill>
                            <a:srgbClr val="00B050"/>
                          </a:solidFill>
                        </a:rPr>
                        <a:t>, City of Cape Town, Western Cape, </a:t>
                      </a:r>
                      <a:r>
                        <a:rPr lang="en-US" sz="1200" dirty="0" smtClean="0"/>
                        <a:t>8001, South Africa</a:t>
                      </a:r>
                      <a:br>
                        <a:rPr lang="en-US" sz="1200" dirty="0" smtClean="0"/>
                      </a:br>
                      <a:r>
                        <a:rPr lang="en-US" sz="800" dirty="0" smtClean="0">
                          <a:hlinkClick r:id="rId7"/>
                        </a:rPr>
                        <a:t>https://nominatim.openstreetmap.org/ui/details.html?osmtype=W&amp;osmid=203346850&amp;class=tourism</a:t>
                      </a:r>
                      <a:endParaRPr lang="de-DE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/>
                        <a:t>Cape Town Holocaust </a:t>
                      </a:r>
                      <a:r>
                        <a:rPr lang="de-DE" sz="1200" dirty="0" err="1" smtClean="0"/>
                        <a:t>Centre</a:t>
                      </a:r>
                      <a:endParaRPr lang="de-D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05366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9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Geocoding in </a:t>
            </a:r>
            <a:r>
              <a:rPr lang="en-US" dirty="0" smtClean="0"/>
              <a:t>QGIS </a:t>
            </a:r>
            <a:r>
              <a:rPr lang="en-US" dirty="0"/>
              <a:t>with the "Batch </a:t>
            </a:r>
            <a:r>
              <a:rPr lang="en-US" dirty="0" err="1"/>
              <a:t>Nominatim</a:t>
            </a:r>
            <a:r>
              <a:rPr lang="en-US" dirty="0"/>
              <a:t> geocoder" processing tool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Geocoding by POI's name (if it has one) can be much more robust</a:t>
            </a:r>
          </a:p>
          <a:p>
            <a:r>
              <a:rPr lang="en-US" dirty="0"/>
              <a:t>An address from the official resource does not </a:t>
            </a:r>
            <a:r>
              <a:rPr lang="en-US" dirty="0" smtClean="0"/>
              <a:t>particularly mean </a:t>
            </a:r>
            <a:r>
              <a:rPr lang="en-US" dirty="0"/>
              <a:t>that it is a valid address for </a:t>
            </a:r>
            <a:r>
              <a:rPr lang="en-US" dirty="0" err="1" smtClean="0"/>
              <a:t>Nominatim</a:t>
            </a:r>
            <a:r>
              <a:rPr lang="en-US" dirty="0" smtClean="0"/>
              <a:t>/OSM</a:t>
            </a:r>
            <a:endParaRPr lang="en-US" dirty="0"/>
          </a:p>
          <a:p>
            <a:r>
              <a:rPr lang="en-US" dirty="0" smtClean="0"/>
              <a:t>Better </a:t>
            </a:r>
            <a:r>
              <a:rPr lang="en-US" dirty="0"/>
              <a:t>to double-check doubtful addresses in the </a:t>
            </a:r>
            <a:r>
              <a:rPr lang="en-US" dirty="0" err="1"/>
              <a:t>Nominatim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nominatim.openstreetmap.org/ui/search.html</a:t>
            </a:r>
            <a:endParaRPr lang="en-US" dirty="0"/>
          </a:p>
          <a:p>
            <a:r>
              <a:rPr lang="en-US" dirty="0" smtClean="0"/>
              <a:t>Tiny things matter</a:t>
            </a:r>
          </a:p>
          <a:p>
            <a:r>
              <a:rPr lang="en-US" dirty="0" smtClean="0"/>
              <a:t>Expect </a:t>
            </a:r>
            <a:r>
              <a:rPr lang="en-US" dirty="0"/>
              <a:t>that there can be poor as well as empty </a:t>
            </a:r>
            <a:r>
              <a:rPr lang="en-US" dirty="0" smtClean="0"/>
              <a:t>outputs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799" y="6356350"/>
            <a:ext cx="5705475" cy="365125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https://en.wikipedia.org/wiki/Point_of_interest</a:t>
            </a:r>
            <a:r>
              <a:rPr lang="de-DE" smtClean="0"/>
              <a:t> accessed 26.04.2022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49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</a:t>
            </a:r>
            <a:r>
              <a:rPr lang="en-US" dirty="0"/>
              <a:t>Time to try geocoding with GeoPy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/>
              <a:t>There is a CSV file called "geocoding.csv" (encoded in UTF-8) with some information about 10 museums taken randomly around the world, see the image below.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Each address was taken from a museum's official page.</a:t>
            </a:r>
            <a:endParaRPr lang="de-DE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37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05" y="3089420"/>
            <a:ext cx="10976390" cy="237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97" y="365125"/>
            <a:ext cx="2421731" cy="7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Time to try geocoding with GeoPy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4274"/>
            <a:ext cx="10515600" cy="12435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Now let's geocode this </a:t>
            </a:r>
            <a:r>
              <a:rPr lang="en-US" sz="2400" dirty="0" smtClean="0"/>
              <a:t>CSV file </a:t>
            </a:r>
            <a:r>
              <a:rPr lang="en-US" sz="2400" dirty="0"/>
              <a:t>with the </a:t>
            </a:r>
            <a:r>
              <a:rPr lang="en-US" sz="2400" dirty="0" smtClean="0"/>
              <a:t>GeoPy using five geocoders:</a:t>
            </a:r>
            <a:br>
              <a:rPr lang="en-US" sz="2400" dirty="0" smtClean="0"/>
            </a:br>
            <a:r>
              <a:rPr lang="en-US" sz="2400" dirty="0" smtClean="0"/>
              <a:t>ArcGIS, </a:t>
            </a:r>
            <a:r>
              <a:rPr lang="en-US" sz="2400" dirty="0"/>
              <a:t>Bing, GoogleV3, Here</a:t>
            </a:r>
            <a:r>
              <a:rPr lang="en-US" sz="2400" dirty="0" smtClean="0"/>
              <a:t>, and </a:t>
            </a:r>
            <a:r>
              <a:rPr lang="en-US" sz="2400" dirty="0" err="1" smtClean="0"/>
              <a:t>Nominatim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>And </a:t>
            </a:r>
            <a:r>
              <a:rPr lang="en-US" sz="2400" dirty="0"/>
              <a:t>then explore/assess </a:t>
            </a:r>
            <a:r>
              <a:rPr lang="en-US" sz="2400" dirty="0" smtClean="0"/>
              <a:t>each result in QGIS</a:t>
            </a:r>
            <a:r>
              <a:rPr lang="en-US" sz="2400" dirty="0"/>
              <a:t>. To each record, it will be referred by its "id</a:t>
            </a:r>
            <a:r>
              <a:rPr lang="en-US" sz="2400" dirty="0" smtClean="0"/>
              <a:t>".</a:t>
            </a:r>
            <a:endParaRPr lang="de-DE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3909" y="6356350"/>
            <a:ext cx="7445829" cy="365125"/>
          </a:xfrm>
        </p:spPr>
        <p:txBody>
          <a:bodyPr/>
          <a:lstStyle/>
          <a:p>
            <a:r>
              <a:rPr lang="de-DE" smtClean="0">
                <a:hlinkClick r:id="rId2"/>
              </a:rPr>
              <a:t>https://pandas.pydata.org/</a:t>
            </a:r>
          </a:p>
          <a:p>
            <a:r>
              <a:rPr lang="de-DE" smtClean="0">
                <a:hlinkClick r:id="rId2"/>
              </a:rPr>
              <a:t>https://peterhaas-me.medium.com/how-to-geocode-with-python-and-pandas-4cd1d717d3f7</a:t>
            </a:r>
            <a:r>
              <a:rPr lang="de-DE" smtClean="0"/>
              <a:t> accessed 27.04.2022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38</a:t>
            </a:fld>
            <a:endParaRPr lang="de-DE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854558"/>
            <a:ext cx="3164633" cy="319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initial CSV file was read as a </a:t>
            </a:r>
            <a:r>
              <a:rPr lang="en-US" sz="2000" dirty="0" err="1"/>
              <a:t>DataFrame</a:t>
            </a:r>
            <a:r>
              <a:rPr lang="en-US" sz="2000" dirty="0"/>
              <a:t> by means of pandas.</a:t>
            </a:r>
          </a:p>
          <a:p>
            <a:pPr marL="0" indent="0">
              <a:buNone/>
            </a:pPr>
            <a:r>
              <a:rPr lang="en-US" sz="2000" dirty="0"/>
              <a:t>Afterwards </a:t>
            </a:r>
            <a:r>
              <a:rPr lang="en-US" sz="2000" dirty="0" err="1"/>
              <a:t>gocoder</a:t>
            </a:r>
            <a:r>
              <a:rPr lang="en-US" sz="2000" dirty="0"/>
              <a:t> was applied, and then each </a:t>
            </a:r>
            <a:r>
              <a:rPr lang="en-US" sz="2000" dirty="0" err="1"/>
              <a:t>DataFrame</a:t>
            </a:r>
            <a:r>
              <a:rPr lang="en-US" sz="2000" dirty="0"/>
              <a:t> was exported again into a new CSV file. To be able to import it as Delimited Text Layer in QGIS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69" y="2854558"/>
            <a:ext cx="7683759" cy="3197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297" y="365125"/>
            <a:ext cx="2421731" cy="7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7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017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Inspecting </a:t>
            </a:r>
            <a:r>
              <a:rPr lang="en-US" sz="4000" dirty="0"/>
              <a:t>the </a:t>
            </a:r>
            <a:r>
              <a:rPr lang="en-US" sz="4000" dirty="0" smtClean="0"/>
              <a:t>results after geocoding </a:t>
            </a:r>
            <a:r>
              <a:rPr lang="en-US" sz="4000" dirty="0"/>
              <a:t>with GeoPy</a:t>
            </a:r>
            <a:endParaRPr lang="de-DE" sz="40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499326"/>
              </p:ext>
            </p:extLst>
          </p:nvPr>
        </p:nvGraphicFramePr>
        <p:xfrm>
          <a:off x="838200" y="1377142"/>
          <a:ext cx="10515388" cy="4443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8788">
                  <a:extLst>
                    <a:ext uri="{9D8B030D-6E8A-4147-A177-3AD203B41FA5}">
                      <a16:colId xmlns:a16="http://schemas.microsoft.com/office/drawing/2014/main" val="170138951"/>
                    </a:ext>
                  </a:extLst>
                </a:gridCol>
                <a:gridCol w="1929320">
                  <a:extLst>
                    <a:ext uri="{9D8B030D-6E8A-4147-A177-3AD203B41FA5}">
                      <a16:colId xmlns:a16="http://schemas.microsoft.com/office/drawing/2014/main" val="160525156"/>
                    </a:ext>
                  </a:extLst>
                </a:gridCol>
                <a:gridCol w="1929320">
                  <a:extLst>
                    <a:ext uri="{9D8B030D-6E8A-4147-A177-3AD203B41FA5}">
                      <a16:colId xmlns:a16="http://schemas.microsoft.com/office/drawing/2014/main" val="2899685484"/>
                    </a:ext>
                  </a:extLst>
                </a:gridCol>
                <a:gridCol w="1929320">
                  <a:extLst>
                    <a:ext uri="{9D8B030D-6E8A-4147-A177-3AD203B41FA5}">
                      <a16:colId xmlns:a16="http://schemas.microsoft.com/office/drawing/2014/main" val="3036229258"/>
                    </a:ext>
                  </a:extLst>
                </a:gridCol>
                <a:gridCol w="1929320">
                  <a:extLst>
                    <a:ext uri="{9D8B030D-6E8A-4147-A177-3AD203B41FA5}">
                      <a16:colId xmlns:a16="http://schemas.microsoft.com/office/drawing/2014/main" val="1233836240"/>
                    </a:ext>
                  </a:extLst>
                </a:gridCol>
                <a:gridCol w="1929320">
                  <a:extLst>
                    <a:ext uri="{9D8B030D-6E8A-4147-A177-3AD203B41FA5}">
                      <a16:colId xmlns:a16="http://schemas.microsoft.com/office/drawing/2014/main" val="2099369101"/>
                    </a:ext>
                  </a:extLst>
                </a:gridCol>
              </a:tblGrid>
              <a:tr h="5158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id</a:t>
                      </a:r>
                      <a:endParaRPr lang="de-DE" sz="1400" dirty="0"/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ESRI</a:t>
                      </a:r>
                      <a:endParaRPr lang="de-DE" sz="1400" dirty="0"/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Bing</a:t>
                      </a:r>
                      <a:endParaRPr lang="de-DE" sz="1400" dirty="0"/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GoogleV3</a:t>
                      </a:r>
                      <a:endParaRPr lang="de-DE" sz="1400" dirty="0" smtClean="0"/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Here</a:t>
                      </a:r>
                      <a:endParaRPr lang="en-US" sz="1400" noProof="0" dirty="0"/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Nominatim</a:t>
                      </a:r>
                      <a:endParaRPr lang="de-DE" sz="1400" dirty="0"/>
                    </a:p>
                  </a:txBody>
                  <a:tcPr marL="98009" marR="98009" anchor="ctr"/>
                </a:tc>
                <a:extLst>
                  <a:ext uri="{0D108BD9-81ED-4DB2-BD59-A6C34878D82A}">
                    <a16:rowId xmlns:a16="http://schemas.microsoft.com/office/drawing/2014/main" val="561524606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549360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05651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892336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987024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801857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03757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813860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174490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yes/no</a:t>
                      </a:r>
                      <a:endParaRPr lang="de-DE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707323"/>
                  </a:ext>
                </a:extLst>
              </a:tr>
              <a:tr h="3928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de-DE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8009" marR="9800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5366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hlinkClick r:id="rId2"/>
              </a:rPr>
              <a:t>https://en.wikipedia.org/wiki/Esri</a:t>
            </a:r>
            <a:r>
              <a:rPr lang="de-DE" smtClean="0"/>
              <a:t> accessed 28.04.2022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39</a:t>
            </a:fld>
            <a:endParaRPr lang="de-DE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978523"/>
            <a:ext cx="10515388" cy="37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B050"/>
                </a:solidFill>
              </a:rPr>
              <a:t>yes</a:t>
            </a:r>
            <a:r>
              <a:rPr lang="en-US" sz="2000" dirty="0"/>
              <a:t> : a good result, </a:t>
            </a:r>
            <a:r>
              <a:rPr lang="en-US" sz="2000" dirty="0">
                <a:solidFill>
                  <a:srgbClr val="FFC000"/>
                </a:solidFill>
              </a:rPr>
              <a:t>yes/no</a:t>
            </a:r>
            <a:r>
              <a:rPr lang="en-US" sz="2000" dirty="0"/>
              <a:t> : </a:t>
            </a:r>
            <a:r>
              <a:rPr lang="en-US" sz="2000" dirty="0" smtClean="0"/>
              <a:t>not </a:t>
            </a:r>
            <a:r>
              <a:rPr lang="en-US" sz="2000" dirty="0"/>
              <a:t>enough to be good, </a:t>
            </a:r>
            <a:r>
              <a:rPr lang="en-US" sz="2000" dirty="0">
                <a:solidFill>
                  <a:srgbClr val="FF0000"/>
                </a:solidFill>
              </a:rPr>
              <a:t>no</a:t>
            </a:r>
            <a:r>
              <a:rPr lang="en-US" sz="2000" dirty="0"/>
              <a:t> : </a:t>
            </a:r>
            <a:r>
              <a:rPr lang="en-US" sz="2000" dirty="0" smtClean="0"/>
              <a:t>a bad or no result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61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What is Geocoding?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928" y="2417087"/>
            <a:ext cx="2944844" cy="3582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Geocoding</a:t>
            </a:r>
            <a:r>
              <a:rPr lang="en-US" sz="2000" dirty="0"/>
              <a:t> </a:t>
            </a:r>
            <a:r>
              <a:rPr lang="en-US" sz="2000" dirty="0" smtClean="0"/>
              <a:t>is a </a:t>
            </a:r>
            <a:r>
              <a:rPr lang="en-US" sz="2000" dirty="0"/>
              <a:t>process of </a:t>
            </a:r>
            <a:r>
              <a:rPr lang="en-US" sz="2000" dirty="0" smtClean="0"/>
              <a:t>finding geographic coordinates </a:t>
            </a:r>
            <a:r>
              <a:rPr lang="en-US" sz="2000" dirty="0"/>
              <a:t>for </a:t>
            </a:r>
            <a:r>
              <a:rPr lang="en-US" sz="2000" dirty="0" smtClean="0"/>
              <a:t>a physical (mailing) address.</a:t>
            </a:r>
          </a:p>
          <a:p>
            <a:pPr marL="0" indent="0">
              <a:buNone/>
            </a:pPr>
            <a:r>
              <a:rPr lang="en-US" sz="1800" dirty="0"/>
              <a:t>A coordinates pair serves to identify a location on the Earth's surface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i="1" dirty="0" smtClean="0"/>
              <a:t>synonyms :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Forward geocoding,</a:t>
            </a:r>
            <a:br>
              <a:rPr lang="en-US" sz="1800" dirty="0" smtClean="0"/>
            </a:br>
            <a:r>
              <a:rPr lang="en-US" sz="1800" dirty="0" smtClean="0"/>
              <a:t>Address geocoding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3525" y="6356350"/>
            <a:ext cx="9429750" cy="365125"/>
          </a:xfrm>
        </p:spPr>
        <p:txBody>
          <a:bodyPr/>
          <a:lstStyle/>
          <a:p>
            <a:pPr latinLnBrk="1"/>
            <a:r>
              <a:rPr lang="de-DE" smtClean="0">
                <a:hlinkClick r:id="rId2"/>
              </a:rPr>
              <a:t>https://en.wikipedia.org/wiki/Church_of_St._Catherine,_Vilnius</a:t>
            </a:r>
            <a:r>
              <a:rPr lang="de-DE" smtClean="0"/>
              <a:t> accessed 21.04.2022</a:t>
            </a:r>
            <a:br>
              <a:rPr lang="de-DE" smtClean="0"/>
            </a:br>
            <a:r>
              <a:rPr lang="de-DE" smtClean="0"/>
              <a:t>Copyrights : @Antanas B. </a:t>
            </a:r>
            <a:r>
              <a:rPr lang="de-DE" smtClean="0">
                <a:hlinkClick r:id="rId3"/>
              </a:rPr>
              <a:t>https://3dwarehouse.sketchup.com/user/1651071753978039867063992/Antanas-B</a:t>
            </a:r>
            <a:endParaRPr lang="de-DE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2733161" y="1430403"/>
            <a:ext cx="1914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Vilniaus</a:t>
            </a:r>
            <a:r>
              <a:rPr lang="de-DE" dirty="0"/>
              <a:t> g. 30, Vilnius 01119, </a:t>
            </a:r>
            <a:r>
              <a:rPr lang="de-DE" dirty="0" err="1" smtClean="0"/>
              <a:t>Lithuania</a:t>
            </a:r>
            <a:endParaRPr lang="de-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443" y="2152592"/>
            <a:ext cx="2993614" cy="3493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5953125" y="2291615"/>
            <a:ext cx="1276350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Linux Libertine"/>
              </a:rPr>
              <a:t>Church </a:t>
            </a:r>
            <a:r>
              <a:rPr lang="en-US" sz="1400" dirty="0" smtClean="0">
                <a:solidFill>
                  <a:srgbClr val="000000"/>
                </a:solidFill>
                <a:latin typeface="Linux Libertine"/>
              </a:rPr>
              <a:t>of</a:t>
            </a:r>
            <a:br>
              <a:rPr lang="en-US" sz="1400" dirty="0" smtClean="0">
                <a:solidFill>
                  <a:srgbClr val="000000"/>
                </a:solidFill>
                <a:latin typeface="Linux Libertine"/>
              </a:rPr>
            </a:br>
            <a:r>
              <a:rPr lang="en-US" sz="1400" dirty="0" smtClean="0">
                <a:solidFill>
                  <a:srgbClr val="000000"/>
                </a:solidFill>
                <a:latin typeface="Linux Libertine"/>
              </a:rPr>
              <a:t>St</a:t>
            </a:r>
            <a:r>
              <a:rPr lang="en-US" sz="1400" dirty="0">
                <a:solidFill>
                  <a:srgbClr val="000000"/>
                </a:solidFill>
                <a:latin typeface="Linux Libertine"/>
              </a:rPr>
              <a:t>. </a:t>
            </a:r>
            <a:r>
              <a:rPr lang="en-US" sz="1400" dirty="0" smtClean="0">
                <a:solidFill>
                  <a:srgbClr val="000000"/>
                </a:solidFill>
                <a:latin typeface="Linux Libertine"/>
              </a:rPr>
              <a:t>Catherine</a:t>
            </a:r>
            <a:br>
              <a:rPr lang="en-US" sz="1400" dirty="0" smtClean="0">
                <a:solidFill>
                  <a:srgbClr val="000000"/>
                </a:solidFill>
                <a:latin typeface="Linux Libertine"/>
              </a:rPr>
            </a:br>
            <a:r>
              <a:rPr lang="en-US" sz="1400" dirty="0" smtClean="0">
                <a:solidFill>
                  <a:srgbClr val="000000"/>
                </a:solidFill>
                <a:latin typeface="Linux Libertine"/>
              </a:rPr>
              <a:t>in Vilnius</a:t>
            </a:r>
            <a:endParaRPr lang="en-US" sz="14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22350" y="5592712"/>
            <a:ext cx="2376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 smtClean="0"/>
              <a:t>Latitude</a:t>
            </a:r>
            <a:r>
              <a:rPr lang="de-DE" dirty="0" smtClean="0"/>
              <a:t> </a:t>
            </a:r>
            <a:r>
              <a:rPr lang="de-DE" dirty="0"/>
              <a:t>: 54.681778</a:t>
            </a:r>
            <a:br>
              <a:rPr lang="de-DE" dirty="0"/>
            </a:br>
            <a:r>
              <a:rPr lang="de-DE" dirty="0" err="1"/>
              <a:t>Longitude</a:t>
            </a:r>
            <a:r>
              <a:rPr lang="de-DE" dirty="0"/>
              <a:t> : 25.281222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6200000" flipH="1">
            <a:off x="3705229" y="2399219"/>
            <a:ext cx="3600000" cy="3600000"/>
          </a:xfrm>
          <a:prstGeom prst="bentConnector2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24"/>
          <p:cNvCxnSpPr/>
          <p:nvPr/>
        </p:nvCxnSpPr>
        <p:spPr>
          <a:xfrm rot="-5400000" flipV="1">
            <a:off x="4296000" y="1841700"/>
            <a:ext cx="3600000" cy="3600000"/>
          </a:xfrm>
          <a:prstGeom prst="bentConnector2">
            <a:avLst/>
          </a:prstGeom>
          <a:ln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8218714" y="2417087"/>
            <a:ext cx="3418558" cy="31932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Reverse geocoding </a:t>
            </a:r>
            <a:r>
              <a:rPr lang="en-US" sz="2000" dirty="0"/>
              <a:t>is the process </a:t>
            </a:r>
            <a:r>
              <a:rPr lang="en-US" sz="2000" dirty="0" smtClean="0"/>
              <a:t>of converting coordinates </a:t>
            </a:r>
            <a:r>
              <a:rPr lang="en-US" sz="2000" dirty="0"/>
              <a:t>to a </a:t>
            </a:r>
            <a:r>
              <a:rPr lang="en-US" sz="2000" dirty="0" smtClean="0"/>
              <a:t>human-readable </a:t>
            </a:r>
            <a:r>
              <a:rPr lang="en-US" sz="2000" dirty="0"/>
              <a:t>address or place </a:t>
            </a:r>
            <a:r>
              <a:rPr lang="en-US" sz="2000" dirty="0" smtClean="0"/>
              <a:t>name.</a:t>
            </a:r>
          </a:p>
          <a:p>
            <a:pPr marL="0" indent="0">
              <a:buNone/>
            </a:pPr>
            <a:r>
              <a:rPr lang="en-US" sz="1800" dirty="0"/>
              <a:t>Addresses provide a means of physically locating a building. It differs by country and area.</a:t>
            </a:r>
          </a:p>
          <a:p>
            <a:pPr marL="0" indent="0">
              <a:buNone/>
            </a:pPr>
            <a:r>
              <a:rPr lang="en-US" sz="1800" i="1" dirty="0" smtClean="0"/>
              <a:t>synonyms </a:t>
            </a:r>
            <a:r>
              <a:rPr lang="en-US" sz="1800" i="1" dirty="0"/>
              <a:t>: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Backward geocoding,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Inverse geocoding</a:t>
            </a:r>
          </a:p>
        </p:txBody>
      </p:sp>
    </p:spTree>
    <p:extLst>
      <p:ext uri="{BB962C8B-B14F-4D97-AF65-F5344CB8AC3E}">
        <p14:creationId xmlns:p14="http://schemas.microsoft.com/office/powerpoint/2010/main" val="71468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 for Geocoding </a:t>
            </a:r>
            <a:r>
              <a:rPr lang="en-US" dirty="0" smtClean="0"/>
              <a:t>with GeoPy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Geocoding by POI's name (if it has one) can be much more </a:t>
            </a:r>
            <a:r>
              <a:rPr lang="en-US" dirty="0" smtClean="0"/>
              <a:t>robust</a:t>
            </a:r>
          </a:p>
          <a:p>
            <a:r>
              <a:rPr lang="en-US" dirty="0"/>
              <a:t>The story with Tiled Web Map services should not repeat </a:t>
            </a:r>
            <a:r>
              <a:rPr lang="en-US" dirty="0" smtClean="0"/>
              <a:t>: Geocoder from Google </a:t>
            </a:r>
            <a:r>
              <a:rPr lang="en-US" dirty="0"/>
              <a:t>Maps is not the only one </a:t>
            </a:r>
            <a:r>
              <a:rPr lang="en-US" dirty="0" smtClean="0"/>
              <a:t>solution</a:t>
            </a:r>
            <a:r>
              <a:rPr lang="en-US" dirty="0"/>
              <a:t>, there are many good others</a:t>
            </a:r>
          </a:p>
          <a:p>
            <a:r>
              <a:rPr lang="en-US" dirty="0" smtClean="0"/>
              <a:t>Choosing a Geocoder can be a subjective topic : one can be good in Slovenia, but really bad in Jamaica, and vise versa</a:t>
            </a:r>
          </a:p>
          <a:p>
            <a:r>
              <a:rPr lang="en-US" dirty="0" smtClean="0"/>
              <a:t>Expect that there can be poor as well as empty outputs</a:t>
            </a:r>
          </a:p>
          <a:p>
            <a:r>
              <a:rPr lang="en-US" dirty="0"/>
              <a:t>Perhaps a combination of proprietary and open source solutions can be the best in terms of costs and quality</a:t>
            </a:r>
            <a:endParaRPr lang="en-US" dirty="0" smtClean="0"/>
          </a:p>
          <a:p>
            <a:r>
              <a:rPr lang="en-US" dirty="0"/>
              <a:t>Rounding of coordinates can be useful using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en-US" dirty="0"/>
              <a:t> function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docs.python.org/3/library/functions.html#round</a:t>
            </a:r>
            <a:r>
              <a:rPr lang="en-US" dirty="0" smtClean="0"/>
              <a:t>). </a:t>
            </a:r>
            <a:r>
              <a:rPr lang="en-US" dirty="0"/>
              <a:t>Everything that goes after the six digit is not </a:t>
            </a:r>
            <a:r>
              <a:rPr lang="en-US" dirty="0" smtClean="0"/>
              <a:t>necessary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1437" y="6356350"/>
            <a:ext cx="8696130" cy="365125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https://en.wikipedia.org/wiki/Point_of_interest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https://gis.stackexchange.com/questions/8650/measuring-accuracy-of-latitude-and-longitude/8655#8655</a:t>
            </a:r>
            <a:r>
              <a:rPr lang="de-DE" smtClean="0"/>
              <a:t> accessed 26.04.2022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424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Thank you for your attention!</a:t>
            </a:r>
            <a:endParaRPr lang="de-DE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Questions ?</a:t>
            </a:r>
          </a:p>
          <a:p>
            <a:pPr marL="0" indent="0" algn="ctr">
              <a:buNone/>
            </a:pPr>
            <a:r>
              <a:rPr lang="en-US" sz="4000" dirty="0" smtClean="0"/>
              <a:t>Suggestions !</a:t>
            </a:r>
          </a:p>
          <a:p>
            <a:pPr marL="0" indent="0" algn="ctr">
              <a:buNone/>
            </a:pPr>
            <a:r>
              <a:rPr lang="en-US" sz="4000" dirty="0" smtClean="0"/>
              <a:t>Comments</a:t>
            </a:r>
            <a:r>
              <a:rPr lang="de-DE" sz="4000" dirty="0" smtClean="0"/>
              <a:t> …</a:t>
            </a:r>
            <a:endParaRPr lang="en-US" sz="4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Good Luck with Geocoding !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41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89" y="0"/>
            <a:ext cx="2015411" cy="15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6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hlinkClick r:id="rId2"/>
              </a:rPr>
              <a:t>https://en.wikipedia.org/wiki/Address_geocoding</a:t>
            </a:r>
            <a:endParaRPr lang="de-DE" dirty="0"/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en.wikipedia.org/wiki/Reverse_geocoding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en.wikipedia.org/wiki/Address</a:t>
            </a:r>
            <a:endParaRPr lang="de-DE" dirty="0" smtClean="0"/>
          </a:p>
          <a:p>
            <a:r>
              <a:rPr lang="de-DE" dirty="0" smtClean="0">
                <a:hlinkClick r:id="rId5"/>
              </a:rPr>
              <a:t>https://en.wikipedia.org/wiki/World_Geodetic_System</a:t>
            </a:r>
            <a:endParaRPr lang="de-DE" dirty="0" smtClean="0"/>
          </a:p>
          <a:p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://docs.mapbox.com/api/search/geocoding</a:t>
            </a:r>
            <a:r>
              <a:rPr lang="de-DE" dirty="0" smtClean="0">
                <a:hlinkClick r:id="rId6"/>
              </a:rPr>
              <a:t>/</a:t>
            </a:r>
            <a:endParaRPr lang="de-DE" dirty="0" smtClean="0"/>
          </a:p>
          <a:p>
            <a:r>
              <a:rPr lang="de-DE" dirty="0" smtClean="0">
                <a:hlinkClick r:id="rId7"/>
              </a:rPr>
              <a:t>https://</a:t>
            </a:r>
            <a:r>
              <a:rPr lang="de-DE" dirty="0" smtClean="0">
                <a:hlinkClick r:id="rId7"/>
              </a:rPr>
              <a:t>opencagedata.com/api</a:t>
            </a:r>
            <a:endParaRPr lang="de-DE" dirty="0" smtClean="0"/>
          </a:p>
          <a:p>
            <a:r>
              <a:rPr lang="de-DE" dirty="0">
                <a:hlinkClick r:id="rId8"/>
              </a:rPr>
              <a:t>https://cybergibbons.com/security-2/why-what3words-is-not-suitable-for-safety-critical-applications</a:t>
            </a:r>
            <a:r>
              <a:rPr lang="de-DE" dirty="0" smtClean="0">
                <a:hlinkClick r:id="rId8"/>
              </a:rPr>
              <a:t>/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6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What is Geocoding?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46846"/>
            <a:ext cx="10744200" cy="1630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A geocoding procedure of many locations called batch geocoding.</a:t>
            </a:r>
          </a:p>
          <a:p>
            <a:pPr marL="0" indent="0">
              <a:buNone/>
            </a:pPr>
            <a:r>
              <a:rPr lang="en-US" sz="2000" dirty="0" smtClean="0"/>
              <a:t>In certain cases, </a:t>
            </a:r>
            <a:r>
              <a:rPr lang="en-US" sz="2000" dirty="0"/>
              <a:t>geocoding by building's </a:t>
            </a:r>
            <a:r>
              <a:rPr lang="en-US" sz="2000" dirty="0" smtClean="0"/>
              <a:t>address can be </a:t>
            </a:r>
            <a:r>
              <a:rPr lang="en-US" sz="2000" dirty="0"/>
              <a:t>problematic. </a:t>
            </a:r>
            <a:r>
              <a:rPr lang="en-US" sz="2000" dirty="0" smtClean="0"/>
              <a:t>A suggestion is to geocode by the place name (if it has one), e.g</a:t>
            </a:r>
            <a:r>
              <a:rPr lang="en-US" sz="2000" dirty="0"/>
              <a:t>. </a:t>
            </a:r>
            <a:r>
              <a:rPr lang="de-DE" sz="2000" dirty="0" err="1"/>
              <a:t>Cathédrale</a:t>
            </a:r>
            <a:r>
              <a:rPr lang="de-DE" sz="2000" dirty="0"/>
              <a:t> Notre-Dame de Paris, </a:t>
            </a:r>
            <a:r>
              <a:rPr lang="ko-KR" altLang="de-DE" sz="2000" dirty="0"/>
              <a:t>동대문 디자인 플라자</a:t>
            </a:r>
            <a:r>
              <a:rPr lang="en-US" altLang="ko-KR" sz="2000" dirty="0"/>
              <a:t>, </a:t>
            </a:r>
            <a:r>
              <a:rPr lang="am-ET" altLang="ko-KR" sz="2000" dirty="0"/>
              <a:t>የኢትዮጵያ ብሔራዊ ሙዚየም</a:t>
            </a:r>
            <a:r>
              <a:rPr lang="en-US" altLang="ko-KR" sz="2000" dirty="0"/>
              <a:t>, </a:t>
            </a:r>
            <a:r>
              <a:rPr lang="es-ES" altLang="ko-KR" sz="2000" dirty="0"/>
              <a:t>Catedral Metropolitana de la Ciudad de México, </a:t>
            </a:r>
            <a:r>
              <a:rPr lang="es-ES" altLang="ko-KR" sz="2000" dirty="0" err="1" smtClean="0"/>
              <a:t>Akshardham</a:t>
            </a:r>
            <a:r>
              <a:rPr lang="es-ES" altLang="ko-KR" sz="2000" dirty="0" smtClean="0"/>
              <a:t> etc.</a:t>
            </a:r>
          </a:p>
          <a:p>
            <a:pPr marL="0" indent="0">
              <a:buNone/>
            </a:pPr>
            <a:r>
              <a:rPr lang="en-US" sz="2000" dirty="0"/>
              <a:t>The domains of geocoding application: GIS Analysis, Geomarketing, </a:t>
            </a:r>
            <a:r>
              <a:rPr lang="en-US" sz="2000" dirty="0" smtClean="0"/>
              <a:t>IT</a:t>
            </a:r>
            <a:r>
              <a:rPr lang="en-US" sz="2000" dirty="0"/>
              <a:t>, </a:t>
            </a:r>
            <a:r>
              <a:rPr lang="en-US" sz="2000" dirty="0" smtClean="0"/>
              <a:t>Logistics and many others.   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6356350"/>
            <a:ext cx="7886700" cy="365125"/>
          </a:xfrm>
        </p:spPr>
        <p:txBody>
          <a:bodyPr/>
          <a:lstStyle/>
          <a:p>
            <a:r>
              <a:rPr lang="de-DE" smtClean="0"/>
              <a:t>Image: </a:t>
            </a:r>
            <a:r>
              <a:rPr lang="de-DE" smtClean="0">
                <a:hlinkClick r:id="rId2"/>
              </a:rPr>
              <a:t>https://commons.wikimedia.org/wiki/File:Latitude_and_Longitude_of_the_Earth.svg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3"/>
              </a:rPr>
              <a:t>https://en.wikipedia.org/wiki/Spatial_reference_system</a:t>
            </a:r>
            <a:r>
              <a:rPr lang="de-DE" smtClean="0"/>
              <a:t> accessed 18.04.2022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5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57" y="1399024"/>
            <a:ext cx="5646143" cy="29443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1806564"/>
            <a:ext cx="50980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Each </a:t>
            </a:r>
            <a:r>
              <a:rPr lang="en-US" sz="2000" dirty="0"/>
              <a:t>address may (or may not) lead to a </a:t>
            </a:r>
            <a:r>
              <a:rPr lang="en-US" sz="2000" dirty="0" smtClean="0"/>
              <a:t>point (or several points) with latitude/y, longitude/x </a:t>
            </a:r>
            <a:r>
              <a:rPr lang="en-US" sz="2000" dirty="0"/>
              <a:t>coordinates in decimal </a:t>
            </a:r>
            <a:r>
              <a:rPr lang="en-US" sz="2000" dirty="0" smtClean="0"/>
              <a:t>format.</a:t>
            </a:r>
          </a:p>
          <a:p>
            <a:endParaRPr lang="en-US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returned coordinates use WGS 84 </a:t>
            </a:r>
            <a:r>
              <a:rPr lang="en-US" sz="2000" dirty="0" smtClean="0"/>
              <a:t>(sometimes set as EPSG:4326 </a:t>
            </a:r>
            <a:r>
              <a:rPr lang="en-US" sz="2000" dirty="0"/>
              <a:t>(</a:t>
            </a:r>
            <a:r>
              <a:rPr lang="en-US" sz="2000" dirty="0">
                <a:hlinkClick r:id="rId5"/>
              </a:rPr>
              <a:t>https://epsg.org/crs_4326/WGS-84.html</a:t>
            </a:r>
            <a:r>
              <a:rPr lang="en-US" sz="2000" dirty="0"/>
              <a:t>)) as </a:t>
            </a:r>
            <a:r>
              <a:rPr lang="en-US" sz="2000" dirty="0" smtClean="0"/>
              <a:t>Reference Coordinate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3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Novice</a:t>
            </a:r>
            <a:br>
              <a:rPr lang="en-US" dirty="0" smtClean="0"/>
            </a:br>
            <a:r>
              <a:rPr lang="en-US" dirty="0"/>
              <a:t>1) on </a:t>
            </a:r>
            <a:r>
              <a:rPr lang="en-US" dirty="0" smtClean="0"/>
              <a:t>the Internet : a Tiled Web Map service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294" y="1847850"/>
            <a:ext cx="8068706" cy="435133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95475" y="6356350"/>
            <a:ext cx="8496300" cy="365125"/>
          </a:xfrm>
        </p:spPr>
        <p:txBody>
          <a:bodyPr/>
          <a:lstStyle/>
          <a:p>
            <a:r>
              <a:rPr lang="de-DE" smtClean="0">
                <a:hlinkClick r:id="rId3"/>
              </a:rPr>
              <a:t>https://wego.here.com/?map=-12.06708,-77.03361,15,normal&amp;x=ep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https://en.wikipedia.org/wiki/Tiled_web_map</a:t>
            </a:r>
            <a:r>
              <a:rPr lang="de-DE" smtClean="0"/>
              <a:t> accessed 18.04.2022</a:t>
            </a:r>
            <a:endParaRPr lang="de-DE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6</a:t>
            </a:fld>
            <a:endParaRPr lang="de-DE"/>
          </a:p>
        </p:txBody>
      </p:sp>
      <p:sp>
        <p:nvSpPr>
          <p:cNvPr id="8" name="Rectangle 7"/>
          <p:cNvSpPr/>
          <p:nvPr/>
        </p:nvSpPr>
        <p:spPr>
          <a:xfrm>
            <a:off x="1154906" y="3314700"/>
            <a:ext cx="1247775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9347436" y="1847850"/>
            <a:ext cx="25143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most commonly known TWM services </a:t>
            </a:r>
            <a:r>
              <a:rPr lang="en-US" dirty="0"/>
              <a:t>possess a special </a:t>
            </a:r>
            <a:r>
              <a:rPr lang="en-US" dirty="0" smtClean="0"/>
              <a:t>searching </a:t>
            </a:r>
            <a:r>
              <a:rPr lang="en-US" dirty="0"/>
              <a:t>field for </a:t>
            </a:r>
            <a:r>
              <a:rPr lang="en-US" dirty="0" smtClean="0"/>
              <a:t>locating either by an address (a place name) or coordinates.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41" y="3940864"/>
            <a:ext cx="648000" cy="6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400" y="4746026"/>
            <a:ext cx="711437" cy="6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00" y="4746026"/>
            <a:ext cx="648000" cy="64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50" y="3941763"/>
            <a:ext cx="648000" cy="64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00" y="5551188"/>
            <a:ext cx="648000" cy="6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50" y="5551188"/>
            <a:ext cx="65671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Novice</a:t>
            </a:r>
            <a:br>
              <a:rPr lang="en-US" dirty="0" smtClean="0"/>
            </a:br>
            <a:r>
              <a:rPr lang="en-US" dirty="0"/>
              <a:t>1) on </a:t>
            </a:r>
            <a:r>
              <a:rPr lang="en-US" dirty="0" smtClean="0"/>
              <a:t>the Internet : a web page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7875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some websites that offer geocoding </a:t>
            </a:r>
            <a:r>
              <a:rPr lang="en-US" dirty="0" smtClean="0"/>
              <a:t>solutions </a:t>
            </a:r>
            <a:r>
              <a:rPr lang="en-US" dirty="0" smtClean="0"/>
              <a:t>online:</a:t>
            </a:r>
            <a:endParaRPr lang="en-US" dirty="0" smtClean="0"/>
          </a:p>
          <a:p>
            <a:pPr marL="742950" lvl="1" indent="-285750"/>
            <a:r>
              <a:rPr lang="de-DE" sz="2000" dirty="0" smtClean="0">
                <a:hlinkClick r:id="rId2"/>
              </a:rPr>
              <a:t>https</a:t>
            </a:r>
            <a:r>
              <a:rPr lang="de-DE" sz="2000" dirty="0">
                <a:hlinkClick r:id="rId2"/>
              </a:rPr>
              <a:t>://geocode.localfocus.nl</a:t>
            </a:r>
            <a:r>
              <a:rPr lang="de-DE" sz="2000" dirty="0" smtClean="0">
                <a:hlinkClick r:id="rId2"/>
              </a:rPr>
              <a:t>/</a:t>
            </a:r>
          </a:p>
          <a:p>
            <a:pPr marL="742950" lvl="1" indent="-285750"/>
            <a:r>
              <a:rPr lang="en-US" sz="2000" dirty="0">
                <a:hlinkClick r:id="rId3"/>
              </a:rPr>
              <a:t>https://geocode.xyz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marL="742950" lvl="1" indent="-285750"/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://www.gpsvisualizer.com/geocoder/</a:t>
            </a:r>
            <a:endParaRPr lang="de-DE" sz="2000" dirty="0"/>
          </a:p>
          <a:p>
            <a:pPr marL="742950" lvl="1" indent="-285750"/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://www.geocod.io/upload/</a:t>
            </a:r>
            <a:endParaRPr lang="de-DE" sz="2000" dirty="0"/>
          </a:p>
          <a:p>
            <a:pPr marL="742950" lvl="1" indent="-285750"/>
            <a:r>
              <a:rPr lang="de-DE" sz="2000" dirty="0" smtClean="0">
                <a:hlinkClick r:id="rId6"/>
              </a:rPr>
              <a:t>https</a:t>
            </a:r>
            <a:r>
              <a:rPr lang="de-DE" sz="2000" dirty="0">
                <a:hlinkClick r:id="rId6"/>
              </a:rPr>
              <a:t>://www.geoapify.com/tools/geocoding-online</a:t>
            </a:r>
            <a:endParaRPr lang="de-DE" sz="2000" dirty="0"/>
          </a:p>
          <a:p>
            <a:pPr marL="742950" lvl="1" indent="-285750"/>
            <a:r>
              <a:rPr lang="de-DE" sz="2000" dirty="0" smtClean="0">
                <a:hlinkClick r:id="rId2"/>
              </a:rPr>
              <a:t>https://www.latlong.net/</a:t>
            </a:r>
            <a:endParaRPr lang="de-DE" sz="2000" dirty="0"/>
          </a:p>
          <a:p>
            <a:pPr marL="742950" lvl="1" indent="-285750"/>
            <a:r>
              <a:rPr lang="de-DE" sz="2000" dirty="0">
                <a:hlinkClick r:id="rId7"/>
              </a:rPr>
              <a:t>https://batchgeo.com</a:t>
            </a:r>
            <a:r>
              <a:rPr lang="de-DE" sz="2000" dirty="0" smtClean="0">
                <a:hlinkClick r:id="rId7"/>
              </a:rPr>
              <a:t>/</a:t>
            </a:r>
            <a:endParaRPr lang="de-DE" sz="2000" dirty="0" smtClean="0"/>
          </a:p>
          <a:p>
            <a:pPr marL="742950" lvl="1" indent="-285750"/>
            <a:r>
              <a:rPr lang="de-DE" sz="2000" dirty="0" smtClean="0">
                <a:hlinkClick r:id="rId8"/>
              </a:rPr>
              <a:t>https</a:t>
            </a:r>
            <a:r>
              <a:rPr lang="de-DE" sz="2000" dirty="0">
                <a:hlinkClick r:id="rId8"/>
              </a:rPr>
              <a:t>://geoservices.tamu.edu/Services/ReverseGeocoding/BatchProcess/</a:t>
            </a:r>
            <a:endParaRPr lang="de-DE" sz="2000" dirty="0"/>
          </a:p>
          <a:p>
            <a:pPr marL="742950" lvl="1" indent="-285750"/>
            <a:r>
              <a:rPr lang="de-DE" sz="2000" dirty="0" smtClean="0">
                <a:hlinkClick r:id="rId9"/>
              </a:rPr>
              <a:t>http</a:t>
            </a:r>
            <a:r>
              <a:rPr lang="de-DE" sz="2000" dirty="0">
                <a:hlinkClick r:id="rId9"/>
              </a:rPr>
              <a:t>://more.stevemorse.org/latlonbatch2.html?direction=forward</a:t>
            </a:r>
            <a:endParaRPr lang="de-DE" sz="2000" dirty="0"/>
          </a:p>
          <a:p>
            <a:pPr marL="742950" lvl="1" indent="-285750"/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others</a:t>
            </a:r>
            <a:r>
              <a:rPr lang="de-DE" sz="2000" dirty="0"/>
              <a:t> … </a:t>
            </a:r>
          </a:p>
          <a:p>
            <a:pPr marL="0" indent="0">
              <a:buNone/>
            </a:pPr>
            <a:r>
              <a:rPr lang="en-US" sz="2400" dirty="0" smtClean="0"/>
              <a:t>Many of </a:t>
            </a:r>
            <a:r>
              <a:rPr lang="en-US" sz="2400" dirty="0"/>
              <a:t>them may </a:t>
            </a:r>
            <a:r>
              <a:rPr lang="en-US" sz="2400" dirty="0" smtClean="0"/>
              <a:t>need </a:t>
            </a:r>
            <a:r>
              <a:rPr lang="en-US" sz="2400" dirty="0"/>
              <a:t>an API key, otherwise can be </a:t>
            </a:r>
            <a:r>
              <a:rPr lang="en-US" sz="2400" dirty="0" smtClean="0"/>
              <a:t>open.</a:t>
            </a:r>
          </a:p>
          <a:p>
            <a:pPr marL="0" indent="0">
              <a:buNone/>
            </a:pPr>
            <a:r>
              <a:rPr lang="en-US" sz="2400" dirty="0"/>
              <a:t>The majority </a:t>
            </a:r>
            <a:r>
              <a:rPr lang="en-US" sz="2400" dirty="0" smtClean="0"/>
              <a:t>normally support </a:t>
            </a:r>
            <a:r>
              <a:rPr lang="en-US" sz="2400" dirty="0"/>
              <a:t>batch geocoding (e.g. via uploading a CSV </a:t>
            </a:r>
            <a:r>
              <a:rPr lang="en-US" sz="2400" dirty="0" smtClean="0"/>
              <a:t>file).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0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II. Geocode as a Novice</a:t>
            </a:r>
            <a:br>
              <a:rPr lang="en-US" dirty="0" smtClean="0"/>
            </a:br>
            <a:r>
              <a:rPr lang="en-US" dirty="0" smtClean="0"/>
              <a:t>1) on a Map : </a:t>
            </a:r>
            <a:r>
              <a:rPr lang="en-US" dirty="0"/>
              <a:t>geographic </a:t>
            </a:r>
            <a:r>
              <a:rPr lang="en-US" dirty="0" smtClean="0"/>
              <a:t>coordinates grids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95474" y="6143626"/>
            <a:ext cx="9133309" cy="577850"/>
          </a:xfrm>
        </p:spPr>
        <p:txBody>
          <a:bodyPr/>
          <a:lstStyle/>
          <a:p>
            <a:r>
              <a:rPr lang="de-DE" smtClean="0"/>
              <a:t>Map Copyrights : </a:t>
            </a:r>
            <a:r>
              <a:rPr lang="de-DE" smtClean="0">
                <a:hlinkClick r:id="rId2"/>
              </a:rPr>
              <a:t>http://www.vidiani.com/large-scale-detailed-topographical-map-skopje-city-with-roads-and-buildings/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3"/>
              </a:rPr>
              <a:t>https://gisgeography.com/latitude-longitude-coordinates/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https://en.wikipedia.org/wiki/Topographic_map</a:t>
            </a:r>
            <a:r>
              <a:rPr lang="de-DE" smtClean="0"/>
              <a:t> accessed 18.04.2022</a:t>
            </a:r>
            <a:endParaRPr lang="de-DE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8</a:t>
            </a:fld>
            <a:endParaRPr lang="de-DE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72570" y="1763712"/>
            <a:ext cx="6181230" cy="43068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38200" y="1763712"/>
            <a:ext cx="42323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large scale (topographic) map or </a:t>
            </a:r>
            <a:r>
              <a:rPr lang="en-US" sz="2000" dirty="0" smtClean="0"/>
              <a:t>plan of a settlement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Buildings on the map have to have numbers as well streets have to be signed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person needs to know how to determine the latitude and longitude of a point on the </a:t>
            </a:r>
            <a:r>
              <a:rPr lang="en-US" sz="20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is nice to have geographic coordinates grids, otherwise, a person will need to do much calculus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094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29.04.2022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8349" y="5997576"/>
            <a:ext cx="8134351" cy="723900"/>
          </a:xfrm>
        </p:spPr>
        <p:txBody>
          <a:bodyPr/>
          <a:lstStyle/>
          <a:p>
            <a:r>
              <a:rPr lang="de-DE" smtClean="0"/>
              <a:t>OpenDataPortal Dresden: </a:t>
            </a:r>
            <a:r>
              <a:rPr lang="de-DE" smtClean="0">
                <a:hlinkClick r:id="rId3"/>
              </a:rPr>
              <a:t>https://opendata.dresden.de/informationsportal/#app/mainpage/Adressen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4"/>
              </a:rPr>
              <a:t>https://gis.stackexchange.com/questions/300461/reverse-geocoding-in-qgis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>
                <a:hlinkClick r:id="rId5"/>
              </a:rPr>
              <a:t>https://support.microsoft.com/en-us/office/vlookup-function-0bbc8083-26fe-4963-8ab8-93a18ad188a1</a:t>
            </a:r>
            <a:r>
              <a:rPr lang="de-DE" smtClean="0"/>
              <a:t> accessed 22.04.2022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CB294-0700-4C43-9E9C-5DB4CA100B87}" type="slidenum">
              <a:rPr lang="de-DE" smtClean="0"/>
              <a:t>9</a:t>
            </a:fld>
            <a:endParaRPr lang="de-DE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724257" y="2272261"/>
            <a:ext cx="4616843" cy="372531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199" y="2312988"/>
            <a:ext cx="5886057" cy="386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simple workflow can look </a:t>
            </a:r>
            <a:r>
              <a:rPr lang="en-US" sz="2400" dirty="0" smtClean="0"/>
              <a:t>like:</a:t>
            </a:r>
            <a:endParaRPr lang="en-US" sz="2400" dirty="0" smtClean="0"/>
          </a:p>
          <a:p>
            <a:pPr marL="514350" indent="-514350">
              <a:buFont typeface="+mj-lt"/>
              <a:buAutoNum type="arabicParenBoth"/>
            </a:pPr>
            <a:r>
              <a:rPr lang="en-US" sz="2400" dirty="0" smtClean="0"/>
              <a:t>Retrieve </a:t>
            </a:r>
            <a:r>
              <a:rPr lang="en-US" sz="2400" dirty="0"/>
              <a:t>addresses from a credible data </a:t>
            </a:r>
            <a:r>
              <a:rPr lang="en-US" sz="2400" dirty="0" smtClean="0"/>
              <a:t>source, government open data</a:t>
            </a:r>
          </a:p>
          <a:p>
            <a:pPr marL="514350" indent="-514350">
              <a:buFont typeface="+mj-lt"/>
              <a:buAutoNum type="arabicParenBoth"/>
            </a:pPr>
            <a:r>
              <a:rPr lang="en-US" sz="2400" dirty="0" smtClean="0"/>
              <a:t>Bring your data with authoritative data in one document</a:t>
            </a:r>
          </a:p>
          <a:p>
            <a:pPr marL="514350" indent="-514350">
              <a:buFont typeface="+mj-lt"/>
              <a:buAutoNum type="arabicParenBoth"/>
            </a:pPr>
            <a:r>
              <a:rPr lang="en-US" sz="2400" dirty="0" smtClean="0"/>
              <a:t>Apply the VLOOKUP function</a:t>
            </a:r>
          </a:p>
          <a:p>
            <a:pPr marL="0" indent="0">
              <a:buNone/>
            </a:pPr>
            <a:r>
              <a:rPr lang="en-US" sz="2000" dirty="0"/>
              <a:t>The data is reliable, the process is logical, but the result can be </a:t>
            </a:r>
            <a:r>
              <a:rPr lang="en-US" sz="2000" dirty="0" smtClean="0"/>
              <a:t>scarce.</a:t>
            </a:r>
          </a:p>
          <a:p>
            <a:pPr marL="0" indent="0">
              <a:buNone/>
            </a:pPr>
            <a:r>
              <a:rPr lang="en-US" sz="2000" dirty="0"/>
              <a:t>For example, "Street" </a:t>
            </a:r>
            <a:r>
              <a:rPr lang="en-US" sz="2000" dirty="0" smtClean="0"/>
              <a:t>can </a:t>
            </a:r>
            <a:r>
              <a:rPr lang="en-US" sz="2000" dirty="0"/>
              <a:t>be written by a user </a:t>
            </a:r>
            <a:r>
              <a:rPr lang="en-US" sz="2000" dirty="0" smtClean="0"/>
              <a:t>as a "Str</a:t>
            </a:r>
            <a:r>
              <a:rPr lang="en-US" sz="2000" dirty="0"/>
              <a:t>.", "</a:t>
            </a:r>
            <a:r>
              <a:rPr lang="en-US" sz="2000" dirty="0" err="1"/>
              <a:t>Str</a:t>
            </a:r>
            <a:r>
              <a:rPr lang="en-US" sz="2000" dirty="0"/>
              <a:t>", "street", "</a:t>
            </a:r>
            <a:r>
              <a:rPr lang="en-US" sz="2000" dirty="0" smtClean="0"/>
              <a:t>STR.", </a:t>
            </a:r>
            <a:r>
              <a:rPr lang="en-US" sz="2000" dirty="0"/>
              <a:t>"str</a:t>
            </a:r>
            <a:r>
              <a:rPr lang="en-US" sz="2000" dirty="0" smtClean="0"/>
              <a:t>." etc</a:t>
            </a:r>
            <a:r>
              <a:rPr lang="en-US" sz="2000" dirty="0"/>
              <a:t>. 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68475"/>
          </a:xfrm>
        </p:spPr>
        <p:txBody>
          <a:bodyPr>
            <a:noAutofit/>
          </a:bodyPr>
          <a:lstStyle/>
          <a:p>
            <a:r>
              <a:rPr lang="en-US" dirty="0"/>
              <a:t>II. Geocode </a:t>
            </a:r>
            <a:r>
              <a:rPr lang="en-US" dirty="0" smtClean="0"/>
              <a:t>as </a:t>
            </a:r>
            <a:r>
              <a:rPr lang="en-US" dirty="0"/>
              <a:t>an Advanced Beginner</a:t>
            </a:r>
            <a:br>
              <a:rPr lang="en-US" dirty="0"/>
            </a:br>
            <a:r>
              <a:rPr lang="en-US" dirty="0"/>
              <a:t>2) with a spreadsheet : an offline </a:t>
            </a:r>
            <a:r>
              <a:rPr lang="en-US" dirty="0" smtClean="0"/>
              <a:t>pseudo geocoding with </a:t>
            </a:r>
            <a:r>
              <a:rPr lang="en-US" dirty="0"/>
              <a:t>authoritative</a:t>
            </a:r>
            <a:r>
              <a:rPr lang="en-US" dirty="0" smtClean="0"/>
              <a:t> </a:t>
            </a:r>
            <a:r>
              <a:rPr lang="en-US" dirty="0"/>
              <a:t>data in MS Excel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79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3793</Words>
  <Application>Microsoft Office PowerPoint</Application>
  <PresentationFormat>Widescreen</PresentationFormat>
  <Paragraphs>886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맑은 고딕</vt:lpstr>
      <vt:lpstr>Arial</vt:lpstr>
      <vt:lpstr>Calibri</vt:lpstr>
      <vt:lpstr>Calibri Light</vt:lpstr>
      <vt:lpstr>Courier New</vt:lpstr>
      <vt:lpstr>Linux Libertine</vt:lpstr>
      <vt:lpstr>Nyala</vt:lpstr>
      <vt:lpstr>Wingdings</vt:lpstr>
      <vt:lpstr>Office Theme</vt:lpstr>
      <vt:lpstr>Geocoding for all: A subtle introduction to Geocoding</vt:lpstr>
      <vt:lpstr>Agenda</vt:lpstr>
      <vt:lpstr>Unfortunately not covered today</vt:lpstr>
      <vt:lpstr>I. What is Geocoding?</vt:lpstr>
      <vt:lpstr>I. What is Geocoding?</vt:lpstr>
      <vt:lpstr>II. Geocode as a Novice 1) on the Internet : a Tiled Web Map service</vt:lpstr>
      <vt:lpstr>II. Geocode as a Novice 1) on the Internet : a web page</vt:lpstr>
      <vt:lpstr>II. Geocode as a Novice 1) on a Map : geographic coordinates grids</vt:lpstr>
      <vt:lpstr>II. Geocode as an Advanced Beginner 2) with a spreadsheet : an offline pseudo geocoding with authoritative data in MS Excel</vt:lpstr>
      <vt:lpstr>II. Geocode as an Advanced Beginner 2) with a spreadsheet : an integrated solution</vt:lpstr>
      <vt:lpstr>II. Geocode as a Competent 3) using GIS Software : QGIS</vt:lpstr>
      <vt:lpstr>II. Geocode as a Competent 3) using GIS Software : QGIS</vt:lpstr>
      <vt:lpstr>II. Geocode as a Competent 3) using GIS Software : QGIS</vt:lpstr>
      <vt:lpstr>Q : What to do if you want more?</vt:lpstr>
      <vt:lpstr>II. Geocode as a Competent 3) using add-ins in GIS Software</vt:lpstr>
      <vt:lpstr>II. Geocode as a Competent 3) using a Plugin in GIS Software</vt:lpstr>
      <vt:lpstr>PowerPoint Presentation</vt:lpstr>
      <vt:lpstr>PowerPoint Presentation</vt:lpstr>
      <vt:lpstr>PowerPoint Presentation</vt:lpstr>
      <vt:lpstr>II. Geocode as a Proficient 4) with GIS Software API : PyQGIS</vt:lpstr>
      <vt:lpstr>II. Geocode as a Proficient 4) with GIS Software API : PyQGIS</vt:lpstr>
      <vt:lpstr>II. Geocode as a Proficient 4) with GIS Software API : PyQGIS</vt:lpstr>
      <vt:lpstr>II. Geocode as a Proficient 4) with GIS Software API : PyQGIS</vt:lpstr>
      <vt:lpstr>II. Geocode as a Proficient 4) with GIS Software API : PyQGIS</vt:lpstr>
      <vt:lpstr>II. Geocode as a Proficient 4) using a Geocoding API</vt:lpstr>
      <vt:lpstr>II. Geocode as a Proficient 4) using a Geocoding API</vt:lpstr>
      <vt:lpstr>II. Geocode as an Expert 5) by means of Python : GeoPy</vt:lpstr>
      <vt:lpstr>II. Geocode as an Expert 5) by means of Python : GeoPy</vt:lpstr>
      <vt:lpstr>II. Geocode as an Expert 5) by means of Python : QGIS meets GeoPy</vt:lpstr>
      <vt:lpstr>II. Geocode as an Expert 5) by means of Python : QGIS carries requests </vt:lpstr>
      <vt:lpstr>II. Geocode as a God :  </vt:lpstr>
      <vt:lpstr>III. Reverse geocoding in QGIS</vt:lpstr>
      <vt:lpstr>IV. Time to try geocoding in QGIS</vt:lpstr>
      <vt:lpstr>IV. Time to try geocoding in QGIS</vt:lpstr>
      <vt:lpstr>Inspecting the results after geocoding in QGIS</vt:lpstr>
      <vt:lpstr>Suggestions for Geocoding in QGIS with the "Batch Nominatim geocoder" processing tool</vt:lpstr>
      <vt:lpstr>V. Time to try geocoding with GeoPy</vt:lpstr>
      <vt:lpstr>V. Time to try geocoding with GeoPy</vt:lpstr>
      <vt:lpstr>Inspecting the results after geocoding with GeoPy</vt:lpstr>
      <vt:lpstr>Suggestions for Geocoding with GeoPy</vt:lpstr>
      <vt:lpstr>Thank you for your attention!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you need to know about Geocoding</dc:title>
  <dc:creator>Taras Dubrava</dc:creator>
  <cp:lastModifiedBy>Taras Dubrava</cp:lastModifiedBy>
  <cp:revision>393</cp:revision>
  <dcterms:created xsi:type="dcterms:W3CDTF">2022-04-18T13:02:35Z</dcterms:created>
  <dcterms:modified xsi:type="dcterms:W3CDTF">2022-05-30T19:25:23Z</dcterms:modified>
</cp:coreProperties>
</file>